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0" r:id="rId6"/>
    <p:sldMasterId id="2147493613" r:id="rId7"/>
  </p:sldMasterIdLst>
  <p:notesMasterIdLst>
    <p:notesMasterId r:id="rId96"/>
  </p:notesMasterIdLst>
  <p:handoutMasterIdLst>
    <p:handoutMasterId r:id="rId97"/>
  </p:handoutMasterIdLst>
  <p:sldIdLst>
    <p:sldId id="854" r:id="rId8"/>
    <p:sldId id="1047" r:id="rId9"/>
    <p:sldId id="1051" r:id="rId10"/>
    <p:sldId id="1086" r:id="rId11"/>
    <p:sldId id="1052" r:id="rId12"/>
    <p:sldId id="1077" r:id="rId13"/>
    <p:sldId id="1078" r:id="rId14"/>
    <p:sldId id="1087" r:id="rId15"/>
    <p:sldId id="370" r:id="rId16"/>
    <p:sldId id="1015" r:id="rId17"/>
    <p:sldId id="1017" r:id="rId18"/>
    <p:sldId id="1018" r:id="rId19"/>
    <p:sldId id="402" r:id="rId20"/>
    <p:sldId id="373" r:id="rId21"/>
    <p:sldId id="375" r:id="rId22"/>
    <p:sldId id="376" r:id="rId23"/>
    <p:sldId id="377" r:id="rId24"/>
    <p:sldId id="378" r:id="rId25"/>
    <p:sldId id="379" r:id="rId26"/>
    <p:sldId id="1021" r:id="rId27"/>
    <p:sldId id="1022" r:id="rId28"/>
    <p:sldId id="382" r:id="rId29"/>
    <p:sldId id="384" r:id="rId30"/>
    <p:sldId id="385" r:id="rId31"/>
    <p:sldId id="386" r:id="rId32"/>
    <p:sldId id="387" r:id="rId33"/>
    <p:sldId id="1088" r:id="rId34"/>
    <p:sldId id="1080" r:id="rId35"/>
    <p:sldId id="356" r:id="rId36"/>
    <p:sldId id="357" r:id="rId37"/>
    <p:sldId id="358" r:id="rId38"/>
    <p:sldId id="359" r:id="rId39"/>
    <p:sldId id="360" r:id="rId40"/>
    <p:sldId id="470" r:id="rId41"/>
    <p:sldId id="362" r:id="rId42"/>
    <p:sldId id="363" r:id="rId43"/>
    <p:sldId id="364" r:id="rId44"/>
    <p:sldId id="365" r:id="rId45"/>
    <p:sldId id="366" r:id="rId46"/>
    <p:sldId id="367" r:id="rId47"/>
    <p:sldId id="1090" r:id="rId48"/>
    <p:sldId id="1092" r:id="rId49"/>
    <p:sldId id="369" r:id="rId50"/>
    <p:sldId id="1093" r:id="rId51"/>
    <p:sldId id="371" r:id="rId52"/>
    <p:sldId id="372" r:id="rId53"/>
    <p:sldId id="1094" r:id="rId54"/>
    <p:sldId id="374" r:id="rId55"/>
    <p:sldId id="1095" r:id="rId56"/>
    <p:sldId id="1096" r:id="rId57"/>
    <p:sldId id="1097" r:id="rId58"/>
    <p:sldId id="1098" r:id="rId59"/>
    <p:sldId id="1099" r:id="rId60"/>
    <p:sldId id="380" r:id="rId61"/>
    <p:sldId id="381" r:id="rId62"/>
    <p:sldId id="1100" r:id="rId63"/>
    <p:sldId id="383" r:id="rId64"/>
    <p:sldId id="1108" r:id="rId65"/>
    <p:sldId id="1104" r:id="rId66"/>
    <p:sldId id="1105" r:id="rId67"/>
    <p:sldId id="1106" r:id="rId68"/>
    <p:sldId id="1109" r:id="rId69"/>
    <p:sldId id="1107" r:id="rId70"/>
    <p:sldId id="575" r:id="rId71"/>
    <p:sldId id="576" r:id="rId72"/>
    <p:sldId id="577" r:id="rId73"/>
    <p:sldId id="578" r:id="rId74"/>
    <p:sldId id="584" r:id="rId75"/>
    <p:sldId id="579" r:id="rId76"/>
    <p:sldId id="340" r:id="rId77"/>
    <p:sldId id="433" r:id="rId78"/>
    <p:sldId id="434" r:id="rId79"/>
    <p:sldId id="435" r:id="rId80"/>
    <p:sldId id="436" r:id="rId81"/>
    <p:sldId id="426" r:id="rId82"/>
    <p:sldId id="427" r:id="rId83"/>
    <p:sldId id="643" r:id="rId84"/>
    <p:sldId id="644" r:id="rId85"/>
    <p:sldId id="646" r:id="rId86"/>
    <p:sldId id="645" r:id="rId87"/>
    <p:sldId id="647" r:id="rId88"/>
    <p:sldId id="648" r:id="rId89"/>
    <p:sldId id="452" r:id="rId90"/>
    <p:sldId id="1110" r:id="rId91"/>
    <p:sldId id="1091" r:id="rId92"/>
    <p:sldId id="1071" r:id="rId93"/>
    <p:sldId id="1081" r:id="rId94"/>
    <p:sldId id="1082" r:id="rId9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74"/>
    <p:restoredTop sz="96793"/>
  </p:normalViewPr>
  <p:slideViewPr>
    <p:cSldViewPr snapToObjects="1">
      <p:cViewPr varScale="1">
        <p:scale>
          <a:sx n="212" d="100"/>
          <a:sy n="212" d="100"/>
        </p:scale>
        <p:origin x="688"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10/7/21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10/7/21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417513" y="703263"/>
            <a:ext cx="6162675"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41298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417513" y="703263"/>
            <a:ext cx="6162675"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349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417513" y="703263"/>
            <a:ext cx="6162675"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07980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417513" y="703263"/>
            <a:ext cx="6162675"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9888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02916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417513" y="703263"/>
            <a:ext cx="6162675"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62957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417513" y="703263"/>
            <a:ext cx="6162675"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59162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4615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417513" y="703263"/>
            <a:ext cx="6162675"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1259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417513" y="703263"/>
            <a:ext cx="6162675"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4054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2941737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1128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446875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1177925" y="695325"/>
            <a:ext cx="4641850"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36954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7170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731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7871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1177925" y="695325"/>
            <a:ext cx="4641850"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8616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866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3661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1177925" y="695325"/>
            <a:ext cx="4641850"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6655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21C35E-7DD2-43A4-B0B3-DF6655FBBF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2547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5AA873-0E0F-4E9D-B9D0-F99186FE665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xfrm>
            <a:off x="1177925" y="695325"/>
            <a:ext cx="4641850"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51565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558452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1177925" y="695325"/>
            <a:ext cx="4641850"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194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45089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04087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57AE074-BB24-467C-A389-042288128DCE}" type="slidenum">
              <a:rPr lang="en-US" altLang="en-US" sz="1200"/>
              <a:pPr/>
              <a:t>69</a:t>
            </a:fld>
            <a:endParaRPr lang="en-US" altLang="en-US"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2911642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8388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2203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9055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76096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933037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09006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85</a:t>
            </a:fld>
            <a:endParaRPr lang="en-US" altLang="en-US"/>
          </a:p>
        </p:txBody>
      </p:sp>
    </p:spTree>
    <p:extLst>
      <p:ext uri="{BB962C8B-B14F-4D97-AF65-F5344CB8AC3E}">
        <p14:creationId xmlns:p14="http://schemas.microsoft.com/office/powerpoint/2010/main" val="51885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p:cNvSpPr>
            <a:spLocks noGrp="1" noRot="1" noChangeAspect="1" noChangeArrowheads="1" noTextEdit="1"/>
          </p:cNvSpPr>
          <p:nvPr>
            <p:ph type="sldImg"/>
          </p:nvPr>
        </p:nvSpPr>
        <p:spPr>
          <a:xfrm>
            <a:off x="417513" y="703263"/>
            <a:ext cx="6162675" cy="3467100"/>
          </a:xfrm>
          <a:ln/>
        </p:spPr>
      </p:sp>
      <p:sp>
        <p:nvSpPr>
          <p:cNvPr id="11776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68007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p:cNvSpPr>
            <a:spLocks noGrp="1" noRot="1" noChangeAspect="1" noChangeArrowheads="1" noTextEdit="1"/>
          </p:cNvSpPr>
          <p:nvPr>
            <p:ph type="sldImg"/>
          </p:nvPr>
        </p:nvSpPr>
        <p:spPr>
          <a:xfrm>
            <a:off x="417513" y="703263"/>
            <a:ext cx="6162675" cy="3467100"/>
          </a:xfrm>
          <a:ln/>
        </p:spPr>
      </p:sp>
      <p:sp>
        <p:nvSpPr>
          <p:cNvPr id="11878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1816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417513" y="703263"/>
            <a:ext cx="6162675"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07235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5398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6883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267807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372575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23099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47504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51189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85841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293439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658498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867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50495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230770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728973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312724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664565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405819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41709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248890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772436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9326456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766012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084293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622284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669825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485338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4919358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9191254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194824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576937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10/7/21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2590653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20682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10/7/21</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0725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10/7/21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96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528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5: ER, Relational, SQL (IV)</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3368088"/>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452975"/>
      </p:ext>
    </p:extLst>
  </p:cSld>
  <p:clrMap bg1="lt1" tx1="dk1" bg2="lt2" tx2="dk2" accent1="accent1" accent2="accent2" accent3="accent3" accent4="accent4" accent5="accent5" accent6="accent6" hlink="hlink" folHlink="folHlink"/>
  <p:sldLayoutIdLst>
    <p:sldLayoutId id="2147493601" r:id="rId1"/>
    <p:sldLayoutId id="2147493602" r:id="rId2"/>
    <p:sldLayoutId id="2147493603" r:id="rId3"/>
    <p:sldLayoutId id="2147493604" r:id="rId4"/>
    <p:sldLayoutId id="2147493605" r:id="rId5"/>
    <p:sldLayoutId id="2147493606" r:id="rId6"/>
    <p:sldLayoutId id="2147493607" r:id="rId7"/>
    <p:sldLayoutId id="2147493608" r:id="rId8"/>
    <p:sldLayoutId id="2147493609" r:id="rId9"/>
    <p:sldLayoutId id="2147493610" r:id="rId10"/>
    <p:sldLayoutId id="2147493611" r:id="rId11"/>
    <p:sldLayoutId id="214749361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10/7/21</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208260166"/>
      </p:ext>
    </p:extLst>
  </p:cSld>
  <p:clrMap bg1="lt1" tx1="dk1" bg2="lt2" tx2="dk2" accent1="accent1" accent2="accent2" accent3="accent3" accent4="accent4" accent5="accent5" accent6="accent6" hlink="hlink" folHlink="folHlink"/>
  <p:sldLayoutIdLst>
    <p:sldLayoutId id="2147493614" r:id="rId1"/>
    <p:sldLayoutId id="2147493615" r:id="rId2"/>
    <p:sldLayoutId id="2147493616" r:id="rId3"/>
    <p:sldLayoutId id="2147493617" r:id="rId4"/>
    <p:sldLayoutId id="2147493618" r:id="rId5"/>
    <p:sldLayoutId id="2147493619" r:id="rId6"/>
    <p:sldLayoutId id="2147493620" r:id="rId7"/>
    <p:sldLayoutId id="2147493621" r:id="rId8"/>
    <p:sldLayoutId id="2147493622" r:id="rId9"/>
    <p:sldLayoutId id="2147493623" r:id="rId10"/>
    <p:sldLayoutId id="214749362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7.xml"/><Relationship Id="rId1" Type="http://schemas.openxmlformats.org/officeDocument/2006/relationships/slideLayout" Target="../slideLayouts/slideLayout33.xml"/><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9.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1.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hyperlink" Target="https://vergil.registrar.columbia.edu/feeds/cw.js" TargetMode="External"/><Relationship Id="rId3" Type="http://schemas.openxmlformats.org/officeDocument/2006/relationships/hyperlink" Target="http://www.columbia.edu/cu/bulletin/uwb/" TargetMode="External"/><Relationship Id="rId7" Type="http://schemas.openxmlformats.org/officeDocument/2006/relationships/hyperlink" Target="https://opendataservice.columbia.edu/api/9/json" TargetMode="External"/><Relationship Id="rId2" Type="http://schemas.openxmlformats.org/officeDocument/2006/relationships/hyperlink" Target="https://www.cc-seas.columbia.edu/sites/dsa/files/handbooks/Columbia%20Key%20to%20Course%20Listing.pdf" TargetMode="External"/><Relationship Id="rId1" Type="http://schemas.openxmlformats.org/officeDocument/2006/relationships/slideLayout" Target="../slideLayouts/slideLayout1.xml"/><Relationship Id="rId6" Type="http://schemas.openxmlformats.org/officeDocument/2006/relationships/hyperlink" Target="https://academic-admin.cuit.columbia.edu/dept_code" TargetMode="External"/><Relationship Id="rId5" Type="http://schemas.openxmlformats.org/officeDocument/2006/relationships/hyperlink" Target="https://www.columbia.edu/content/academics/departments" TargetMode="External"/><Relationship Id="rId4" Type="http://schemas.openxmlformats.org/officeDocument/2006/relationships/hyperlink" Target="https://doc.search.columbia.edu/classes/Ferguson?instr=&amp;name=&amp;days=&amp;semes=&amp;hour=&amp;moi=" TargetMode="External"/><Relationship Id="rId9" Type="http://schemas.openxmlformats.org/officeDocument/2006/relationships/hyperlink" Target="https://vergil.registrar.columbia.edu/doc-adv-queries.php?key=ferguson&amp;moreresults=2"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lang="en-US" altLang="en-US" sz="2800" i="1" dirty="0"/>
              <a:t>Lecture 5: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B52A7-B09C-2043-A05B-5FB6CFE0066F}"/>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CFE71CF8-C2E5-654A-B3C0-A904BB860B29}"/>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A282AB4A-E7A4-A34E-B9A9-FB8186B2CB23}"/>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9CC1AE3-41CE-5140-B148-638EE779CFB0}"/>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9AD5CCB7-6839-0242-886C-0E5A8BA6EB48}"/>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2E8A5FD-24BC-8A4C-8F83-0896D66E47EA}"/>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0440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3966163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D681D76-DD64-634E-823F-FCA3D07DC21A}"/>
              </a:ext>
            </a:extLst>
          </p:cNvPr>
          <p:cNvSpPr>
            <a:spLocks noGrp="1"/>
          </p:cNvSpPr>
          <p:nvPr>
            <p:ph idx="1"/>
          </p:nvPr>
        </p:nvSpPr>
        <p:spPr>
          <a:xfrm>
            <a:off x="1820230" y="971550"/>
            <a:ext cx="5113970" cy="3657600"/>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C329A41A-49D5-6740-97D2-4F6837ADA77C}"/>
              </a:ext>
            </a:extLst>
          </p:cNvPr>
          <p:cNvSpPr/>
          <p:nvPr/>
        </p:nvSpPr>
        <p:spPr>
          <a:xfrm>
            <a:off x="172570" y="47163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2738944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39298" name="Rectangle 2"/>
          <p:cNvSpPr>
            <a:spLocks noGrp="1" noChangeArrowheads="1"/>
          </p:cNvSpPr>
          <p:nvPr>
            <p:ph type="title"/>
          </p:nvPr>
        </p:nvSpPr>
        <p:spPr/>
        <p:txBody>
          <a:bodyPr/>
          <a:lstStyle/>
          <a:p>
            <a:r>
              <a:rPr lang="en-US" altLang="en-US" dirty="0"/>
              <a:t>Set Membership </a:t>
            </a:r>
          </a:p>
        </p:txBody>
      </p:sp>
      <p:sp>
        <p:nvSpPr>
          <p:cNvPr id="49156" name="Text Box 5"/>
          <p:cNvSpPr txBox="1">
            <a:spLocks noChangeArrowheads="1"/>
          </p:cNvSpPr>
          <p:nvPr/>
        </p:nvSpPr>
        <p:spPr bwMode="auto">
          <a:xfrm>
            <a:off x="2362200" y="1080130"/>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p:cNvSpPr txBox="1">
            <a:spLocks noChangeArrowheads="1"/>
          </p:cNvSpPr>
          <p:nvPr/>
        </p:nvSpPr>
        <p:spPr bwMode="auto">
          <a:xfrm>
            <a:off x="2360195" y="3257550"/>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2466576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3"/>
          <p:cNvSpPr>
            <a:spLocks noGrp="1" noChangeArrowheads="1"/>
          </p:cNvSpPr>
          <p:nvPr>
            <p:ph idx="1"/>
          </p:nvPr>
        </p:nvSpPr>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441346" name="Rectangle 2"/>
          <p:cNvSpPr>
            <a:spLocks noGrp="1" noChangeArrowheads="1"/>
          </p:cNvSpPr>
          <p:nvPr>
            <p:ph type="title"/>
          </p:nvPr>
        </p:nvSpPr>
        <p:spPr/>
        <p:txBody>
          <a:bodyPr/>
          <a:lstStyle/>
          <a:p>
            <a:r>
              <a:rPr lang="en-US" altLang="en-US" dirty="0"/>
              <a:t>Set Membership (Cont.)</a:t>
            </a:r>
          </a:p>
        </p:txBody>
      </p:sp>
      <p:sp>
        <p:nvSpPr>
          <p:cNvPr id="50180" name="Text Box 5"/>
          <p:cNvSpPr txBox="1">
            <a:spLocks noChangeArrowheads="1"/>
          </p:cNvSpPr>
          <p:nvPr/>
        </p:nvSpPr>
        <p:spPr bwMode="auto">
          <a:xfrm>
            <a:off x="2438400" y="2980881"/>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89308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443394"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4" name="Text Box 5"/>
          <p:cNvSpPr txBox="1">
            <a:spLocks noChangeArrowheads="1"/>
          </p:cNvSpPr>
          <p:nvPr/>
        </p:nvSpPr>
        <p:spPr bwMode="auto">
          <a:xfrm>
            <a:off x="2601453" y="287655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47137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idx="1"/>
          </p:nvPr>
        </p:nvSpPr>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sp>
        <p:nvSpPr>
          <p:cNvPr id="445442"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94866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252315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039506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2041991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idx="1"/>
          </p:nvPr>
        </p:nvSpPr>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Tree>
    <p:extLst>
      <p:ext uri="{BB962C8B-B14F-4D97-AF65-F5344CB8AC3E}">
        <p14:creationId xmlns:p14="http://schemas.microsoft.com/office/powerpoint/2010/main" val="414165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3"/>
          <p:cNvSpPr>
            <a:spLocks noGrp="1" noChangeArrowheads="1"/>
          </p:cNvSpPr>
          <p:nvPr>
            <p:ph idx="1"/>
          </p:nvPr>
        </p:nvSpPr>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8036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idx="1"/>
          </p:nvPr>
        </p:nvSpPr>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
        <p:nvSpPr>
          <p:cNvPr id="456706" name="Rectangle 2"/>
          <p:cNvSpPr>
            <a:spLocks noGrp="1" noChangeArrowheads="1"/>
          </p:cNvSpPr>
          <p:nvPr>
            <p:ph type="title"/>
          </p:nvPr>
        </p:nvSpPr>
        <p:spPr/>
        <p:txBody>
          <a:bodyPr/>
          <a:lstStyle/>
          <a:p>
            <a:r>
              <a:rPr lang="en-US" altLang="en-US" dirty="0"/>
              <a:t>Test for Absence of Duplicate Tuples</a:t>
            </a:r>
          </a:p>
        </p:txBody>
      </p:sp>
    </p:spTree>
    <p:extLst>
      <p:ext uri="{BB962C8B-B14F-4D97-AF65-F5344CB8AC3E}">
        <p14:creationId xmlns:p14="http://schemas.microsoft.com/office/powerpoint/2010/main" val="4191784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p:txBody>
          <a:bodyPr/>
          <a:lstStyle/>
          <a:p>
            <a:pPr>
              <a:spcBef>
                <a:spcPts val="0"/>
              </a:spcBef>
              <a:tabLst>
                <a:tab pos="859631" algn="l"/>
                <a:tab pos="1206104" algn="l"/>
                <a:tab pos="1283494" algn="l"/>
              </a:tabLst>
            </a:pPr>
            <a:r>
              <a:rPr lang="en-US" altLang="en-US" sz="1600" dirty="0"/>
              <a:t>SQL allows a subquery expression to be used in the </a:t>
            </a:r>
            <a:r>
              <a:rPr lang="en-US" altLang="en-US" sz="1600" b="1" dirty="0"/>
              <a:t>from </a:t>
            </a:r>
            <a:r>
              <a:rPr lang="en-US" altLang="en-US" sz="1600" dirty="0"/>
              <a:t>clause</a:t>
            </a:r>
          </a:p>
          <a:p>
            <a:pPr>
              <a:spcBef>
                <a:spcPts val="0"/>
              </a:spcBef>
              <a:tabLst>
                <a:tab pos="859631" algn="l"/>
                <a:tab pos="1206104" algn="l"/>
                <a:tab pos="1283494" algn="l"/>
              </a:tabLst>
            </a:pPr>
            <a:r>
              <a:rPr lang="en-US" altLang="en-US" sz="1600" dirty="0"/>
              <a:t>Find the average instructors’ salaries of those departments where the average salary is greater than $42,000.”</a:t>
            </a:r>
          </a:p>
          <a:p>
            <a:pPr lvl="1">
              <a:spcBef>
                <a:spcPts val="0"/>
              </a:spcBef>
              <a:buNone/>
              <a:tabLst>
                <a:tab pos="859631" algn="l"/>
                <a:tab pos="1206104" algn="l"/>
                <a:tab pos="1283494" algn="l"/>
              </a:tabLst>
            </a:pPr>
            <a:r>
              <a:rPr lang="en-US" altLang="en-US" sz="1400" b="1" dirty="0"/>
              <a:t>     select </a:t>
            </a:r>
            <a:r>
              <a:rPr lang="en-US" altLang="en-US" sz="1400" i="1" dirty="0"/>
              <a:t>dept_name</a:t>
            </a:r>
            <a:r>
              <a:rPr lang="en-US" altLang="en-US" sz="1400" dirty="0"/>
              <a:t>, </a:t>
            </a:r>
            <a:r>
              <a:rPr lang="en-US" altLang="en-US" sz="1400" i="1" dirty="0" err="1"/>
              <a:t>avg_salary</a:t>
            </a:r>
            <a:br>
              <a:rPr lang="en-US" altLang="en-US" sz="1400" i="1" dirty="0"/>
            </a:br>
            <a:r>
              <a:rPr lang="en-US" altLang="en-US" sz="1400" b="1" dirty="0"/>
              <a:t>from </a:t>
            </a:r>
            <a:r>
              <a:rPr lang="en-US" altLang="en-US" sz="1400" dirty="0"/>
              <a:t>( </a:t>
            </a:r>
            <a:r>
              <a:rPr lang="en-US" altLang="en-US" sz="1400" b="1" dirty="0"/>
              <a:t>select </a:t>
            </a:r>
            <a:r>
              <a:rPr lang="en-US" altLang="en-US" sz="1400" i="1" dirty="0"/>
              <a:t>dept_name</a:t>
            </a:r>
            <a:r>
              <a:rPr lang="en-US" altLang="en-US" sz="1400" dirty="0"/>
              <a:t>, </a:t>
            </a:r>
            <a:r>
              <a:rPr lang="en-US" altLang="en-US" sz="1400" b="1" dirty="0" err="1"/>
              <a:t>avg</a:t>
            </a:r>
            <a:r>
              <a:rPr lang="en-US" altLang="en-US" sz="1400" b="1" dirty="0"/>
              <a:t> </a:t>
            </a:r>
            <a:r>
              <a:rPr lang="en-US" altLang="en-US" sz="1400" dirty="0"/>
              <a:t>(</a:t>
            </a:r>
            <a:r>
              <a:rPr lang="en-US" altLang="en-US" sz="1400" i="1" dirty="0"/>
              <a:t>salary</a:t>
            </a:r>
            <a:r>
              <a:rPr lang="en-US" altLang="en-US" sz="1400" dirty="0"/>
              <a:t>) </a:t>
            </a:r>
            <a:r>
              <a:rPr lang="en-US" altLang="en-US" sz="1400" b="1" dirty="0"/>
              <a:t>as </a:t>
            </a:r>
            <a:r>
              <a:rPr lang="en-US" altLang="en-US" sz="1400" i="1" dirty="0" err="1"/>
              <a:t>avg_salary</a:t>
            </a:r>
            <a:br>
              <a:rPr lang="en-US" altLang="en-US" sz="1400" i="1" dirty="0"/>
            </a:br>
            <a:r>
              <a:rPr lang="en-US" altLang="en-US" sz="1400" i="1" dirty="0"/>
              <a:t>           </a:t>
            </a:r>
            <a:r>
              <a:rPr lang="en-US" altLang="en-US" sz="1400" b="1" dirty="0"/>
              <a:t>from </a:t>
            </a:r>
            <a:r>
              <a:rPr lang="en-US" altLang="en-US" sz="1400" i="1" dirty="0"/>
              <a:t>instructor</a:t>
            </a:r>
            <a:br>
              <a:rPr lang="en-US" altLang="en-US" sz="1400" i="1" dirty="0"/>
            </a:br>
            <a:r>
              <a:rPr lang="en-US" altLang="en-US" sz="1400" i="1" dirty="0"/>
              <a:t>           </a:t>
            </a:r>
            <a:r>
              <a:rPr lang="en-US" altLang="en-US" sz="1400" b="1" dirty="0"/>
              <a:t>group by </a:t>
            </a:r>
            <a:r>
              <a:rPr lang="en-US" altLang="en-US" sz="1400" i="1" dirty="0"/>
              <a:t>dept_name</a:t>
            </a:r>
            <a:r>
              <a:rPr lang="en-US" altLang="en-US" sz="1400" dirty="0"/>
              <a:t>)</a:t>
            </a:r>
            <a:br>
              <a:rPr lang="en-US" altLang="en-US" sz="1400" dirty="0"/>
            </a:br>
            <a:r>
              <a:rPr lang="en-US" altLang="en-US" sz="1400" b="1" dirty="0"/>
              <a:t>where </a:t>
            </a:r>
            <a:r>
              <a:rPr lang="en-US" altLang="en-US" sz="1400" i="1" dirty="0" err="1"/>
              <a:t>avg_salary</a:t>
            </a:r>
            <a:r>
              <a:rPr lang="en-US" altLang="en-US" sz="1400" i="1" dirty="0"/>
              <a:t> </a:t>
            </a:r>
            <a:r>
              <a:rPr lang="en-US" altLang="en-US" sz="1400" dirty="0"/>
              <a:t>&gt; 42000;</a:t>
            </a:r>
          </a:p>
          <a:p>
            <a:pPr>
              <a:spcBef>
                <a:spcPts val="0"/>
              </a:spcBef>
              <a:tabLst>
                <a:tab pos="859631" algn="l"/>
                <a:tab pos="1206104" algn="l"/>
                <a:tab pos="1283494" algn="l"/>
              </a:tabLst>
            </a:pPr>
            <a:r>
              <a:rPr lang="en-US" altLang="en-US" sz="1600" dirty="0"/>
              <a:t>Note that we do not need to use the </a:t>
            </a:r>
            <a:r>
              <a:rPr lang="en-US" altLang="en-US" sz="1600" b="1" dirty="0"/>
              <a:t>having </a:t>
            </a:r>
            <a:r>
              <a:rPr lang="en-US" altLang="en-US" sz="1600" dirty="0"/>
              <a:t>clause</a:t>
            </a:r>
          </a:p>
          <a:p>
            <a:pPr>
              <a:spcBef>
                <a:spcPts val="0"/>
              </a:spcBef>
              <a:tabLst>
                <a:tab pos="859631" algn="l"/>
                <a:tab pos="1206104" algn="l"/>
                <a:tab pos="1283494" algn="l"/>
              </a:tabLst>
            </a:pPr>
            <a:r>
              <a:rPr lang="en-US" altLang="en-US" sz="1600" dirty="0"/>
              <a:t>Another way to write above query</a:t>
            </a:r>
          </a:p>
          <a:p>
            <a:pPr marL="0" indent="0">
              <a:spcBef>
                <a:spcPts val="0"/>
              </a:spcBef>
              <a:buNone/>
              <a:tabLst>
                <a:tab pos="859631" algn="l"/>
                <a:tab pos="1206104" algn="l"/>
                <a:tab pos="1283494" algn="l"/>
              </a:tabLst>
            </a:pPr>
            <a:r>
              <a:rPr lang="en-US" altLang="en-US" sz="400" dirty="0"/>
              <a:t> </a:t>
            </a:r>
          </a:p>
          <a:p>
            <a:pPr lvl="1">
              <a:spcBef>
                <a:spcPts val="0"/>
              </a:spcBef>
              <a:buNone/>
              <a:tabLst>
                <a:tab pos="859631" algn="l"/>
                <a:tab pos="1206104" algn="l"/>
                <a:tab pos="1283494" algn="l"/>
              </a:tabLst>
            </a:pPr>
            <a:r>
              <a:rPr lang="en-US" altLang="en-US" sz="1400" b="1" dirty="0"/>
              <a:t>     select </a:t>
            </a:r>
            <a:r>
              <a:rPr lang="en-US" altLang="en-US" sz="1400" i="1" dirty="0"/>
              <a:t>dept_name</a:t>
            </a:r>
            <a:r>
              <a:rPr lang="en-US" altLang="en-US" sz="1400" dirty="0"/>
              <a:t>, </a:t>
            </a:r>
            <a:r>
              <a:rPr lang="en-US" altLang="en-US" sz="1400" i="1" dirty="0" err="1"/>
              <a:t>avg_salary</a:t>
            </a:r>
            <a:br>
              <a:rPr lang="en-US" altLang="en-US" sz="1400" i="1" dirty="0"/>
            </a:br>
            <a:r>
              <a:rPr lang="en-US" altLang="en-US" sz="1400" b="1" dirty="0"/>
              <a:t>from </a:t>
            </a:r>
            <a:r>
              <a:rPr lang="en-US" altLang="en-US" sz="1400" dirty="0"/>
              <a:t>( </a:t>
            </a:r>
            <a:r>
              <a:rPr lang="en-US" altLang="en-US" sz="1400" b="1" dirty="0"/>
              <a:t>select </a:t>
            </a:r>
            <a:r>
              <a:rPr lang="en-US" altLang="en-US" sz="1400" i="1" dirty="0"/>
              <a:t>dept_name</a:t>
            </a:r>
            <a:r>
              <a:rPr lang="en-US" altLang="en-US" sz="1400" dirty="0"/>
              <a:t>, </a:t>
            </a:r>
            <a:r>
              <a:rPr lang="en-US" altLang="en-US" sz="1400" b="1" dirty="0" err="1"/>
              <a:t>avg</a:t>
            </a:r>
            <a:r>
              <a:rPr lang="en-US" altLang="en-US" sz="1400" b="1" dirty="0"/>
              <a:t> </a:t>
            </a:r>
            <a:r>
              <a:rPr lang="en-US" altLang="en-US" sz="1400" dirty="0"/>
              <a:t>(</a:t>
            </a:r>
            <a:r>
              <a:rPr lang="en-US" altLang="en-US" sz="1400" i="1" dirty="0"/>
              <a:t>salary</a:t>
            </a:r>
            <a:r>
              <a:rPr lang="en-US" altLang="en-US" sz="1400" dirty="0"/>
              <a:t>) </a:t>
            </a:r>
            <a:br>
              <a:rPr lang="en-US" altLang="en-US" sz="1400" i="1" dirty="0"/>
            </a:br>
            <a:r>
              <a:rPr lang="en-US" altLang="en-US" sz="1400" i="1" dirty="0"/>
              <a:t>           </a:t>
            </a:r>
            <a:r>
              <a:rPr lang="en-US" altLang="en-US" sz="1400" b="1" dirty="0"/>
              <a:t>from </a:t>
            </a:r>
            <a:r>
              <a:rPr lang="en-US" altLang="en-US" sz="1400" i="1" dirty="0"/>
              <a:t>instructor</a:t>
            </a:r>
            <a:br>
              <a:rPr lang="en-US" altLang="en-US" sz="1400" i="1" dirty="0"/>
            </a:br>
            <a:r>
              <a:rPr lang="en-US" altLang="en-US" sz="1400" i="1" dirty="0"/>
              <a:t>           </a:t>
            </a:r>
            <a:r>
              <a:rPr lang="en-US" altLang="en-US" sz="1400" b="1" dirty="0"/>
              <a:t>group by </a:t>
            </a:r>
            <a:r>
              <a:rPr lang="en-US" altLang="en-US" sz="1400" i="1" dirty="0"/>
              <a:t>dept_name</a:t>
            </a:r>
            <a:r>
              <a:rPr lang="en-US" altLang="en-US" sz="1400" dirty="0"/>
              <a:t>) </a:t>
            </a:r>
          </a:p>
          <a:p>
            <a:pPr lvl="1">
              <a:spcBef>
                <a:spcPts val="0"/>
              </a:spcBef>
              <a:buNone/>
              <a:tabLst>
                <a:tab pos="859631" algn="l"/>
                <a:tab pos="1206104" algn="l"/>
                <a:tab pos="1283494" algn="l"/>
              </a:tabLst>
            </a:pPr>
            <a:r>
              <a:rPr lang="en-US" altLang="en-US" sz="1400" b="1" dirty="0"/>
              <a:t>                as </a:t>
            </a:r>
            <a:r>
              <a:rPr lang="en-US" altLang="en-US" sz="1400" i="1" dirty="0" err="1"/>
              <a:t>dept_avg</a:t>
            </a:r>
            <a:r>
              <a:rPr lang="en-US" altLang="en-US" sz="1400" i="1" dirty="0"/>
              <a:t> </a:t>
            </a:r>
            <a:r>
              <a:rPr lang="en-US" altLang="en-US" sz="1400" dirty="0"/>
              <a:t>(</a:t>
            </a:r>
            <a:r>
              <a:rPr lang="en-US" altLang="en-US" sz="1400" i="1" dirty="0"/>
              <a:t>dept_name</a:t>
            </a:r>
            <a:r>
              <a:rPr lang="en-US" altLang="en-US" sz="1400" dirty="0"/>
              <a:t>, </a:t>
            </a:r>
            <a:r>
              <a:rPr lang="en-US" altLang="en-US" sz="1400" i="1" dirty="0" err="1"/>
              <a:t>avg_salary</a:t>
            </a:r>
            <a:r>
              <a:rPr lang="en-US" altLang="en-US" sz="1400" dirty="0"/>
              <a:t>)</a:t>
            </a:r>
          </a:p>
          <a:p>
            <a:pPr lvl="1">
              <a:spcBef>
                <a:spcPts val="0"/>
              </a:spcBef>
              <a:buNone/>
              <a:tabLst>
                <a:tab pos="859631" algn="l"/>
                <a:tab pos="1206104" algn="l"/>
                <a:tab pos="1283494" algn="l"/>
              </a:tabLst>
            </a:pPr>
            <a:r>
              <a:rPr lang="en-US" altLang="en-US" sz="1400" b="1" dirty="0"/>
              <a:t>    where </a:t>
            </a:r>
            <a:r>
              <a:rPr lang="en-US" altLang="en-US" sz="1400" i="1" dirty="0" err="1"/>
              <a:t>avg_salary</a:t>
            </a:r>
            <a:r>
              <a:rPr lang="en-US" altLang="en-US" sz="1400" i="1" dirty="0"/>
              <a:t> </a:t>
            </a:r>
            <a:r>
              <a:rPr lang="en-US" altLang="en-US" sz="1400" dirty="0"/>
              <a:t>&gt; 42000;</a:t>
            </a:r>
          </a:p>
          <a:p>
            <a:pPr>
              <a:spcBef>
                <a:spcPts val="0"/>
              </a:spcBef>
              <a:tabLst>
                <a:tab pos="859631" algn="l"/>
                <a:tab pos="1206104" algn="l"/>
                <a:tab pos="1283494" algn="l"/>
              </a:tabLst>
            </a:pPr>
            <a:endParaRPr lang="en-US" altLang="en-US" sz="1600" dirty="0"/>
          </a:p>
          <a:p>
            <a:pPr>
              <a:spcBef>
                <a:spcPts val="0"/>
              </a:spcBef>
              <a:buNone/>
              <a:tabLst>
                <a:tab pos="859631" algn="l"/>
                <a:tab pos="1206104" algn="l"/>
                <a:tab pos="1283494" algn="l"/>
              </a:tabLst>
            </a:pPr>
            <a:endParaRPr lang="en-US" altLang="en-US" sz="1600" dirty="0"/>
          </a:p>
        </p:txBody>
      </p:sp>
      <p:sp>
        <p:nvSpPr>
          <p:cNvPr id="458754" name="Rectangle 2"/>
          <p:cNvSpPr>
            <a:spLocks noGrp="1" noChangeArrowheads="1"/>
          </p:cNvSpPr>
          <p:nvPr>
            <p:ph type="title"/>
          </p:nvPr>
        </p:nvSpPr>
        <p:spPr/>
        <p:txBody>
          <a:bodyPr/>
          <a:lstStyle/>
          <a:p>
            <a:r>
              <a:rPr lang="en-US" altLang="en-US" dirty="0"/>
              <a:t>Subqueries in the Form Clause</a:t>
            </a:r>
          </a:p>
        </p:txBody>
      </p:sp>
    </p:spTree>
    <p:extLst>
      <p:ext uri="{BB962C8B-B14F-4D97-AF65-F5344CB8AC3E}">
        <p14:creationId xmlns:p14="http://schemas.microsoft.com/office/powerpoint/2010/main" val="3308559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
        <p:nvSpPr>
          <p:cNvPr id="461826" name="Rectangle 2"/>
          <p:cNvSpPr>
            <a:spLocks noGrp="1" noChangeArrowheads="1"/>
          </p:cNvSpPr>
          <p:nvPr>
            <p:ph type="title"/>
          </p:nvPr>
        </p:nvSpPr>
        <p:spPr/>
        <p:txBody>
          <a:bodyPr/>
          <a:lstStyle/>
          <a:p>
            <a:r>
              <a:rPr lang="en-US" altLang="en-US" dirty="0"/>
              <a:t>With Clause</a:t>
            </a:r>
          </a:p>
        </p:txBody>
      </p:sp>
    </p:spTree>
    <p:extLst>
      <p:ext uri="{BB962C8B-B14F-4D97-AF65-F5344CB8AC3E}">
        <p14:creationId xmlns:p14="http://schemas.microsoft.com/office/powerpoint/2010/main" val="34078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p:txBody>
          <a:bodyPr/>
          <a:lstStyle/>
          <a:p>
            <a:r>
              <a:rPr lang="en-US" altLang="en-US" dirty="0"/>
              <a:t>Find all departments where the total salary is greater than the average of the total salary at all departments</a:t>
            </a:r>
          </a:p>
        </p:txBody>
      </p:sp>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555066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idx="1"/>
          </p:nvPr>
        </p:nvSpPr>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
        <p:nvSpPr>
          <p:cNvPr id="561154" name="Rectangle 2"/>
          <p:cNvSpPr>
            <a:spLocks noGrp="1" noChangeArrowheads="1"/>
          </p:cNvSpPr>
          <p:nvPr>
            <p:ph type="title"/>
          </p:nvPr>
        </p:nvSpPr>
        <p:spPr/>
        <p:txBody>
          <a:bodyPr/>
          <a:lstStyle/>
          <a:p>
            <a:r>
              <a:rPr lang="en-US" altLang="en-US" dirty="0"/>
              <a:t>Scalar Subquery</a:t>
            </a:r>
          </a:p>
        </p:txBody>
      </p:sp>
    </p:spTree>
    <p:extLst>
      <p:ext uri="{BB962C8B-B14F-4D97-AF65-F5344CB8AC3E}">
        <p14:creationId xmlns:p14="http://schemas.microsoft.com/office/powerpoint/2010/main" val="957924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59AD78-F638-5E4D-9D99-E9E8185D37F2}"/>
              </a:ext>
            </a:extLst>
          </p:cNvPr>
          <p:cNvSpPr>
            <a:spLocks noGrp="1"/>
          </p:cNvSpPr>
          <p:nvPr>
            <p:ph idx="1"/>
          </p:nvPr>
        </p:nvSpPr>
        <p:spPr/>
        <p:txBody>
          <a:bodyPr/>
          <a:lstStyle/>
          <a:p>
            <a:r>
              <a:rPr lang="en-US" dirty="0"/>
              <a:t>Switch to </a:t>
            </a:r>
            <a:r>
              <a:rPr lang="en-US" dirty="0" err="1"/>
              <a:t>Jupyter</a:t>
            </a:r>
            <a:r>
              <a:rPr lang="en-US" dirty="0"/>
              <a:t> notebook</a:t>
            </a:r>
          </a:p>
        </p:txBody>
      </p:sp>
      <p:sp>
        <p:nvSpPr>
          <p:cNvPr id="3" name="Title 2">
            <a:extLst>
              <a:ext uri="{FF2B5EF4-FFF2-40B4-BE49-F238E27FC236}">
                <a16:creationId xmlns:a16="http://schemas.microsoft.com/office/drawing/2014/main" id="{3C62BA02-7AF3-2143-9DC4-0582FB990C5E}"/>
              </a:ext>
            </a:extLst>
          </p:cNvPr>
          <p:cNvSpPr>
            <a:spLocks noGrp="1"/>
          </p:cNvSpPr>
          <p:nvPr>
            <p:ph type="title"/>
          </p:nvPr>
        </p:nvSpPr>
        <p:spPr/>
        <p:txBody>
          <a:bodyPr/>
          <a:lstStyle/>
          <a:p>
            <a:r>
              <a:rPr lang="en-US" dirty="0"/>
              <a:t>Practice</a:t>
            </a:r>
          </a:p>
        </p:txBody>
      </p:sp>
    </p:spTree>
    <p:extLst>
      <p:ext uri="{BB962C8B-B14F-4D97-AF65-F5344CB8AC3E}">
        <p14:creationId xmlns:p14="http://schemas.microsoft.com/office/powerpoint/2010/main" val="1179638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295400" y="1733550"/>
            <a:ext cx="586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Views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775642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p:txBody>
          <a:bodyPr/>
          <a:lstStyle/>
          <a:p>
            <a:r>
              <a:rPr lang="en-US" sz="1800" dirty="0"/>
              <a:t>Questions, answers, discussion.</a:t>
            </a:r>
          </a:p>
          <a:p>
            <a:r>
              <a:rPr lang="en-US" sz="1800" dirty="0"/>
              <a:t>Codd’s 12 Rules revisited.</a:t>
            </a:r>
          </a:p>
          <a:p>
            <a:r>
              <a:rPr lang="en-US" sz="1800" dirty="0"/>
              <a:t>SQL/RDB:</a:t>
            </a:r>
          </a:p>
          <a:p>
            <a:pPr lvl="1"/>
            <a:r>
              <a:rPr lang="en-US" sz="1600" dirty="0"/>
              <a:t>Sub-query</a:t>
            </a:r>
          </a:p>
          <a:p>
            <a:pPr lvl="1"/>
            <a:r>
              <a:rPr lang="en-US" sz="1600" dirty="0"/>
              <a:t>Metadata, DDL, Catalog</a:t>
            </a:r>
          </a:p>
          <a:p>
            <a:pPr lvl="1"/>
            <a:r>
              <a:rPr lang="en-US" sz="1600" dirty="0"/>
              <a:t>Views</a:t>
            </a:r>
          </a:p>
          <a:p>
            <a:pPr lvl="1"/>
            <a:r>
              <a:rPr lang="en-US" sz="1600" dirty="0"/>
              <a:t>Integrity Constraints</a:t>
            </a:r>
          </a:p>
          <a:p>
            <a:r>
              <a:rPr lang="en-US" sz="1800" dirty="0"/>
              <a:t>Advanced ER Concepts</a:t>
            </a:r>
          </a:p>
          <a:p>
            <a:r>
              <a:rPr lang="en-US" sz="1800" dirty="0"/>
              <a:t>A worked example involving:</a:t>
            </a:r>
          </a:p>
          <a:p>
            <a:pPr lvl="1"/>
            <a:r>
              <a:rPr lang="en-US" sz="1600" dirty="0"/>
              <a:t>ER modeling.</a:t>
            </a:r>
          </a:p>
          <a:p>
            <a:pPr lvl="1"/>
            <a:r>
              <a:rPr lang="en-US" sz="1600" dirty="0"/>
              <a:t>SQL DDL and data model creation.</a:t>
            </a:r>
          </a:p>
          <a:p>
            <a:pPr lvl="1"/>
            <a:r>
              <a:rPr lang="en-US" sz="1600" dirty="0"/>
              <a:t>Top-down and bottom-up modeling.</a:t>
            </a:r>
          </a:p>
          <a:p>
            <a:endParaRPr lang="en-US" sz="1800" dirty="0"/>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buClr>
                <a:srgbClr val="CC3300"/>
              </a:buClr>
              <a:buSzPct val="90000"/>
            </a:pPr>
            <a:r>
              <a:rPr kumimoji="1" lang="en-US" altLang="en-US" sz="1800" b="1">
                <a:solidFill>
                  <a:srgbClr val="000000"/>
                </a:solidFill>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1275" b="1" dirty="0">
                <a:solidFill>
                  <a:srgbClr val="000000"/>
                </a:solidFill>
              </a:rPr>
              <a:t>create view </a:t>
            </a:r>
            <a:r>
              <a:rPr kumimoji="1" lang="en-US" altLang="en-US" sz="1275" b="1" i="1" dirty="0">
                <a:solidFill>
                  <a:srgbClr val="002060"/>
                </a:solidFill>
                <a:latin typeface="Helvetica"/>
              </a:rPr>
              <a:t>physics_fall_2017_watson</a:t>
            </a:r>
            <a:r>
              <a:rPr lang="en-US" altLang="en-US" sz="1275" b="1" i="1" dirty="0">
                <a:solidFill>
                  <a:srgbClr val="002060"/>
                </a:solidFill>
              </a:rPr>
              <a:t> </a:t>
            </a:r>
            <a:r>
              <a:rPr lang="en-US" altLang="en-US" sz="1275" b="1" dirty="0">
                <a:solidFill>
                  <a:srgbClr val="000000"/>
                </a:solidFill>
              </a:rPr>
              <a:t>as</a:t>
            </a:r>
          </a:p>
          <a:p>
            <a:pPr defTabSz="685800" eaLnBrk="0" hangingPunct="0"/>
            <a:r>
              <a:rPr lang="en-US" altLang="en-US" sz="1275" dirty="0">
                <a:solidFill>
                  <a:srgbClr val="000000"/>
                </a:solidFill>
              </a:rPr>
              <a:t>    </a:t>
            </a:r>
            <a:r>
              <a:rPr lang="en-US" altLang="en-US" sz="1275" b="1" dirty="0">
                <a:solidFill>
                  <a:srgbClr val="000000"/>
                </a:solidFill>
              </a:rPr>
              <a:t>select </a:t>
            </a:r>
            <a:r>
              <a:rPr lang="en-US" altLang="en-US" sz="1275" i="1" dirty="0" err="1">
                <a:solidFill>
                  <a:srgbClr val="000000"/>
                </a:solidFill>
              </a:rPr>
              <a:t>course_id</a:t>
            </a:r>
            <a:r>
              <a:rPr lang="en-US" altLang="en-US" sz="1275" dirty="0">
                <a:solidFill>
                  <a:srgbClr val="000000"/>
                </a:solidFill>
              </a:rPr>
              <a:t>, </a:t>
            </a:r>
            <a:r>
              <a:rPr lang="en-US" altLang="en-US" sz="1275" i="1" dirty="0" err="1">
                <a:solidFill>
                  <a:srgbClr val="000000"/>
                </a:solidFill>
              </a:rPr>
              <a:t>room_number</a:t>
            </a:r>
            <a:endParaRPr lang="en-US" altLang="en-US" sz="1275" i="1" dirty="0">
              <a:solidFill>
                <a:srgbClr val="000000"/>
              </a:solidFill>
            </a:endParaRPr>
          </a:p>
          <a:p>
            <a:pPr defTabSz="685800" eaLnBrk="0" hangingPunct="0"/>
            <a:r>
              <a:rPr lang="en-US" altLang="en-US" sz="1275" b="1" dirty="0">
                <a:solidFill>
                  <a:srgbClr val="000000"/>
                </a:solidFill>
              </a:rPr>
              <a:t>    from </a:t>
            </a:r>
            <a:r>
              <a:rPr lang="en-US" altLang="en-US" sz="1275" dirty="0">
                <a:solidFill>
                  <a:srgbClr val="000000"/>
                </a:solidFill>
              </a:rPr>
              <a:t>(</a:t>
            </a:r>
            <a:r>
              <a:rPr lang="en-US" altLang="en-US" sz="1275" b="1" dirty="0">
                <a:solidFill>
                  <a:srgbClr val="000000"/>
                </a:solidFill>
              </a:rPr>
              <a:t>select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course_id</a:t>
            </a:r>
            <a:r>
              <a:rPr lang="en-US" altLang="en-US" sz="1275" dirty="0">
                <a:solidFill>
                  <a:srgbClr val="000000"/>
                </a:solidFill>
              </a:rPr>
              <a:t>, </a:t>
            </a:r>
            <a:r>
              <a:rPr lang="en-US" altLang="en-US" sz="1275" i="1" dirty="0">
                <a:solidFill>
                  <a:srgbClr val="000000"/>
                </a:solidFill>
              </a:rPr>
              <a:t>building</a:t>
            </a:r>
            <a:r>
              <a:rPr lang="en-US" altLang="en-US" sz="1275" dirty="0">
                <a:solidFill>
                  <a:srgbClr val="000000"/>
                </a:solidFill>
              </a:rPr>
              <a:t>, </a:t>
            </a:r>
            <a:r>
              <a:rPr lang="en-US" altLang="en-US" sz="1275" i="1" dirty="0" err="1">
                <a:solidFill>
                  <a:srgbClr val="000000"/>
                </a:solidFill>
              </a:rPr>
              <a:t>room_number</a:t>
            </a:r>
            <a:endParaRPr lang="en-US" altLang="en-US" sz="1275" i="1" dirty="0">
              <a:solidFill>
                <a:srgbClr val="000000"/>
              </a:solidFill>
            </a:endParaRPr>
          </a:p>
          <a:p>
            <a:pPr defTabSz="685800" eaLnBrk="0" hangingPunct="0"/>
            <a:r>
              <a:rPr lang="en-US" altLang="en-US" sz="1275" b="1" dirty="0">
                <a:solidFill>
                  <a:srgbClr val="000000"/>
                </a:solidFill>
              </a:rPr>
              <a:t>          from </a:t>
            </a:r>
            <a:r>
              <a:rPr lang="en-US" altLang="en-US" sz="1275" i="1" dirty="0">
                <a:solidFill>
                  <a:srgbClr val="000000"/>
                </a:solidFill>
              </a:rPr>
              <a:t>course</a:t>
            </a:r>
            <a:r>
              <a:rPr lang="en-US" altLang="en-US" sz="1275" dirty="0">
                <a:solidFill>
                  <a:srgbClr val="000000"/>
                </a:solidFill>
              </a:rPr>
              <a:t>, </a:t>
            </a:r>
            <a:r>
              <a:rPr lang="en-US" altLang="en-US" sz="1275" i="1" dirty="0">
                <a:solidFill>
                  <a:srgbClr val="000000"/>
                </a:solidFill>
              </a:rPr>
              <a:t>section</a:t>
            </a:r>
          </a:p>
          <a:p>
            <a:pPr defTabSz="685800" eaLnBrk="0" hangingPunct="0"/>
            <a:r>
              <a:rPr lang="en-US" altLang="en-US" sz="1275" b="1" dirty="0">
                <a:solidFill>
                  <a:srgbClr val="000000"/>
                </a:solidFill>
              </a:rPr>
              <a:t>          where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course_id</a:t>
            </a:r>
            <a:r>
              <a:rPr lang="en-US" altLang="en-US" sz="1275" i="1" dirty="0">
                <a:solidFill>
                  <a:srgbClr val="000000"/>
                </a:solidFill>
              </a:rPr>
              <a:t> </a:t>
            </a:r>
            <a:r>
              <a:rPr lang="en-US" altLang="en-US" sz="1275" dirty="0">
                <a:solidFill>
                  <a:srgbClr val="000000"/>
                </a:solidFill>
              </a:rPr>
              <a:t>=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course_id</a:t>
            </a:r>
            <a:endParaRPr lang="en-US" altLang="en-US" sz="1275" i="1" dirty="0">
              <a:solidFill>
                <a:srgbClr val="000000"/>
              </a:solidFill>
            </a:endParaRPr>
          </a:p>
          <a:p>
            <a:pPr defTabSz="685800" eaLnBrk="0" hangingPunct="0"/>
            <a:r>
              <a:rPr lang="en-US" altLang="en-US" sz="1275" b="1" dirty="0">
                <a:solidFill>
                  <a:srgbClr val="000000"/>
                </a:solidFill>
              </a:rPr>
              <a:t>               and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dept_name</a:t>
            </a:r>
            <a:r>
              <a:rPr lang="en-US" altLang="en-US" sz="1275" i="1" dirty="0">
                <a:solidFill>
                  <a:srgbClr val="000000"/>
                </a:solidFill>
              </a:rPr>
              <a:t> </a:t>
            </a:r>
            <a:r>
              <a:rPr lang="en-US" altLang="en-US" sz="1275" dirty="0">
                <a:solidFill>
                  <a:srgbClr val="000000"/>
                </a:solidFill>
              </a:rPr>
              <a:t>= 'Physics'</a:t>
            </a:r>
          </a:p>
          <a:p>
            <a:pPr defTabSz="685800" eaLnBrk="0" hangingPunct="0"/>
            <a:r>
              <a:rPr lang="en-US" altLang="en-US" sz="1275" b="1" dirty="0">
                <a:solidFill>
                  <a:srgbClr val="000000"/>
                </a:solidFill>
              </a:rPr>
              <a:t>               and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semester</a:t>
            </a:r>
            <a:r>
              <a:rPr lang="en-US" altLang="en-US" sz="1275" i="1" dirty="0">
                <a:solidFill>
                  <a:srgbClr val="000000"/>
                </a:solidFill>
              </a:rPr>
              <a:t> </a:t>
            </a:r>
            <a:r>
              <a:rPr lang="en-US" altLang="en-US" sz="1275" dirty="0">
                <a:solidFill>
                  <a:srgbClr val="000000"/>
                </a:solidFill>
              </a:rPr>
              <a:t>= 'Fall'</a:t>
            </a:r>
          </a:p>
          <a:p>
            <a:pPr defTabSz="685800" eaLnBrk="0" hangingPunct="0"/>
            <a:r>
              <a:rPr lang="en-US" altLang="en-US" sz="1275" b="1" dirty="0">
                <a:solidFill>
                  <a:srgbClr val="000000"/>
                </a:solidFill>
              </a:rPr>
              <a:t>               and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year</a:t>
            </a:r>
            <a:r>
              <a:rPr lang="en-US" altLang="en-US" sz="1275" i="1" dirty="0">
                <a:solidFill>
                  <a:srgbClr val="000000"/>
                </a:solidFill>
              </a:rPr>
              <a:t> </a:t>
            </a:r>
            <a:r>
              <a:rPr lang="en-US" altLang="en-US" sz="1275" dirty="0">
                <a:solidFill>
                  <a:srgbClr val="000000"/>
                </a:solidFill>
              </a:rPr>
              <a:t>= '2017')</a:t>
            </a:r>
          </a:p>
          <a:p>
            <a:pPr defTabSz="685800" eaLnBrk="0" hangingPunct="0"/>
            <a:r>
              <a:rPr lang="en-US" altLang="en-US" sz="1275" b="1" dirty="0">
                <a:solidFill>
                  <a:srgbClr val="000000"/>
                </a:solidFill>
              </a:rPr>
              <a:t>     where </a:t>
            </a:r>
            <a:r>
              <a:rPr lang="en-US" altLang="en-US" sz="1275" i="1" dirty="0">
                <a:solidFill>
                  <a:srgbClr val="000000"/>
                </a:solidFill>
              </a:rPr>
              <a:t>building</a:t>
            </a:r>
            <a:r>
              <a:rPr lang="en-US" altLang="en-US" sz="1275" dirty="0">
                <a:solidFill>
                  <a:srgbClr val="000000"/>
                </a:solidFill>
              </a:rPr>
              <a:t>= 'Watson';</a:t>
            </a:r>
          </a:p>
          <a:p>
            <a:pPr defTabSz="685800" eaLnBrk="0" hangingPunct="0"/>
            <a:endParaRPr lang="en-US" altLang="en-US" sz="1500" dirty="0">
              <a:solidFill>
                <a:srgbClr val="000000"/>
              </a:solidFill>
            </a:endParaRPr>
          </a:p>
        </p:txBody>
      </p:sp>
    </p:spTree>
    <p:extLst>
      <p:ext uri="{BB962C8B-B14F-4D97-AF65-F5344CB8AC3E}">
        <p14:creationId xmlns:p14="http://schemas.microsoft.com/office/powerpoint/2010/main" val="74151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Questions, Answers, Discussion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860766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59AD78-F638-5E4D-9D99-E9E8185D37F2}"/>
              </a:ext>
            </a:extLst>
          </p:cNvPr>
          <p:cNvSpPr>
            <a:spLocks noGrp="1"/>
          </p:cNvSpPr>
          <p:nvPr>
            <p:ph idx="1"/>
          </p:nvPr>
        </p:nvSpPr>
        <p:spPr/>
        <p:txBody>
          <a:bodyPr/>
          <a:lstStyle/>
          <a:p>
            <a:r>
              <a:rPr lang="en-US" dirty="0"/>
              <a:t>Switch to </a:t>
            </a:r>
            <a:r>
              <a:rPr lang="en-US" dirty="0" err="1"/>
              <a:t>Jupyter</a:t>
            </a:r>
            <a:r>
              <a:rPr lang="en-US" dirty="0"/>
              <a:t> notebook</a:t>
            </a:r>
          </a:p>
        </p:txBody>
      </p:sp>
      <p:sp>
        <p:nvSpPr>
          <p:cNvPr id="3" name="Title 2">
            <a:extLst>
              <a:ext uri="{FF2B5EF4-FFF2-40B4-BE49-F238E27FC236}">
                <a16:creationId xmlns:a16="http://schemas.microsoft.com/office/drawing/2014/main" id="{3C62BA02-7AF3-2143-9DC4-0582FB990C5E}"/>
              </a:ext>
            </a:extLst>
          </p:cNvPr>
          <p:cNvSpPr>
            <a:spLocks noGrp="1"/>
          </p:cNvSpPr>
          <p:nvPr>
            <p:ph type="title"/>
          </p:nvPr>
        </p:nvSpPr>
        <p:spPr/>
        <p:txBody>
          <a:bodyPr/>
          <a:lstStyle/>
          <a:p>
            <a:r>
              <a:rPr lang="en-US" dirty="0"/>
              <a:t>Practice</a:t>
            </a:r>
          </a:p>
        </p:txBody>
      </p:sp>
    </p:spTree>
    <p:extLst>
      <p:ext uri="{BB962C8B-B14F-4D97-AF65-F5344CB8AC3E}">
        <p14:creationId xmlns:p14="http://schemas.microsoft.com/office/powerpoint/2010/main" val="2970660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a:t>
            </a: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42</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5: ER, Relational, SQL (IV)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2021</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0669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Tree>
    <p:extLst>
      <p:ext uri="{BB962C8B-B14F-4D97-AF65-F5344CB8AC3E}">
        <p14:creationId xmlns:p14="http://schemas.microsoft.com/office/powerpoint/2010/main" val="1550225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5"/>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396070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1775167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3938635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2"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793014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9"/>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extLst>
      <p:ext uri="{BB962C8B-B14F-4D97-AF65-F5344CB8AC3E}">
        <p14:creationId xmlns:p14="http://schemas.microsoft.com/office/powerpoint/2010/main" val="1482265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398966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Codd’s 12 Rules Revisited</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286763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1"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Tree>
    <p:extLst>
      <p:ext uri="{BB962C8B-B14F-4D97-AF65-F5344CB8AC3E}">
        <p14:creationId xmlns:p14="http://schemas.microsoft.com/office/powerpoint/2010/main" val="3781125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70"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Tree>
    <p:extLst>
      <p:ext uri="{BB962C8B-B14F-4D97-AF65-F5344CB8AC3E}">
        <p14:creationId xmlns:p14="http://schemas.microsoft.com/office/powerpoint/2010/main" val="4184409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extLst>
      <p:ext uri="{BB962C8B-B14F-4D97-AF65-F5344CB8AC3E}">
        <p14:creationId xmlns:p14="http://schemas.microsoft.com/office/powerpoint/2010/main" val="3107358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6"/>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Tree>
    <p:extLst>
      <p:ext uri="{BB962C8B-B14F-4D97-AF65-F5344CB8AC3E}">
        <p14:creationId xmlns:p14="http://schemas.microsoft.com/office/powerpoint/2010/main" val="198226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9"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extLst>
      <p:ext uri="{BB962C8B-B14F-4D97-AF65-F5344CB8AC3E}">
        <p14:creationId xmlns:p14="http://schemas.microsoft.com/office/powerpoint/2010/main" val="1229008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Tree>
    <p:extLst>
      <p:ext uri="{BB962C8B-B14F-4D97-AF65-F5344CB8AC3E}">
        <p14:creationId xmlns:p14="http://schemas.microsoft.com/office/powerpoint/2010/main" val="2259204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Tree>
    <p:extLst>
      <p:ext uri="{BB962C8B-B14F-4D97-AF65-F5344CB8AC3E}">
        <p14:creationId xmlns:p14="http://schemas.microsoft.com/office/powerpoint/2010/main" val="299389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4"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Tree>
    <p:extLst>
      <p:ext uri="{BB962C8B-B14F-4D97-AF65-F5344CB8AC3E}">
        <p14:creationId xmlns:p14="http://schemas.microsoft.com/office/powerpoint/2010/main" val="2611376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A490C-84CE-F24B-8591-05E753A77EDC}"/>
              </a:ext>
            </a:extLst>
          </p:cNvPr>
          <p:cNvSpPr>
            <a:spLocks noGrp="1"/>
          </p:cNvSpPr>
          <p:nvPr>
            <p:ph idx="1"/>
          </p:nvPr>
        </p:nvSpPr>
        <p:spPr/>
        <p:txBody>
          <a:bodyPr/>
          <a:lstStyle/>
          <a:p>
            <a:r>
              <a:rPr lang="en-US" dirty="0" err="1"/>
              <a:t>Jupyter</a:t>
            </a:r>
            <a:r>
              <a:rPr lang="en-US" dirty="0"/>
              <a:t> notebook</a:t>
            </a:r>
          </a:p>
          <a:p>
            <a:r>
              <a:rPr lang="en-US" dirty="0" err="1"/>
              <a:t>DataGrip</a:t>
            </a:r>
            <a:endParaRPr lang="en-US" dirty="0"/>
          </a:p>
        </p:txBody>
      </p:sp>
      <p:sp>
        <p:nvSpPr>
          <p:cNvPr id="3" name="Title 2">
            <a:extLst>
              <a:ext uri="{FF2B5EF4-FFF2-40B4-BE49-F238E27FC236}">
                <a16:creationId xmlns:a16="http://schemas.microsoft.com/office/drawing/2014/main" id="{A27D7CD0-ADCD-4B42-BF84-C89ABE852BA8}"/>
              </a:ext>
            </a:extLst>
          </p:cNvPr>
          <p:cNvSpPr>
            <a:spLocks noGrp="1"/>
          </p:cNvSpPr>
          <p:nvPr>
            <p:ph type="title"/>
          </p:nvPr>
        </p:nvSpPr>
        <p:spPr/>
        <p:txBody>
          <a:bodyPr/>
          <a:lstStyle/>
          <a:p>
            <a:r>
              <a:rPr lang="en-US" dirty="0"/>
              <a:t>Let’s Practice</a:t>
            </a:r>
          </a:p>
        </p:txBody>
      </p:sp>
    </p:spTree>
    <p:extLst>
      <p:ext uri="{BB962C8B-B14F-4D97-AF65-F5344CB8AC3E}">
        <p14:creationId xmlns:p14="http://schemas.microsoft.com/office/powerpoint/2010/main" val="2025784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59</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5: ER, Relational, SQL (IV)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2021</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5588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b="1" dirty="0"/>
              <a:t>Rule 6: View Updating Rule</a:t>
            </a:r>
          </a:p>
          <a:p>
            <a:pPr marL="0" indent="0">
              <a:buNone/>
            </a:pPr>
            <a:r>
              <a:rPr lang="en-US" sz="1300" b="1"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3"/>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extLst>
      <p:ext uri="{BB962C8B-B14F-4D97-AF65-F5344CB8AC3E}">
        <p14:creationId xmlns:p14="http://schemas.microsoft.com/office/powerpoint/2010/main" val="2151957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3018292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A490C-84CE-F24B-8591-05E753A77EDC}"/>
              </a:ext>
            </a:extLst>
          </p:cNvPr>
          <p:cNvSpPr>
            <a:spLocks noGrp="1"/>
          </p:cNvSpPr>
          <p:nvPr>
            <p:ph idx="1"/>
          </p:nvPr>
        </p:nvSpPr>
        <p:spPr/>
        <p:txBody>
          <a:bodyPr/>
          <a:lstStyle/>
          <a:p>
            <a:r>
              <a:rPr lang="en-US" dirty="0" err="1"/>
              <a:t>Jupyter</a:t>
            </a:r>
            <a:r>
              <a:rPr lang="en-US" dirty="0"/>
              <a:t> notebook</a:t>
            </a:r>
          </a:p>
          <a:p>
            <a:r>
              <a:rPr lang="en-US" dirty="0" err="1"/>
              <a:t>DataGrip</a:t>
            </a:r>
            <a:endParaRPr lang="en-US" dirty="0"/>
          </a:p>
        </p:txBody>
      </p:sp>
      <p:sp>
        <p:nvSpPr>
          <p:cNvPr id="3" name="Title 2">
            <a:extLst>
              <a:ext uri="{FF2B5EF4-FFF2-40B4-BE49-F238E27FC236}">
                <a16:creationId xmlns:a16="http://schemas.microsoft.com/office/drawing/2014/main" id="{A27D7CD0-ADCD-4B42-BF84-C89ABE852BA8}"/>
              </a:ext>
            </a:extLst>
          </p:cNvPr>
          <p:cNvSpPr>
            <a:spLocks noGrp="1"/>
          </p:cNvSpPr>
          <p:nvPr>
            <p:ph type="title"/>
          </p:nvPr>
        </p:nvSpPr>
        <p:spPr/>
        <p:txBody>
          <a:bodyPr/>
          <a:lstStyle/>
          <a:p>
            <a:r>
              <a:rPr lang="en-US" dirty="0"/>
              <a:t>Let’s Practice</a:t>
            </a:r>
          </a:p>
        </p:txBody>
      </p:sp>
    </p:spTree>
    <p:extLst>
      <p:ext uri="{BB962C8B-B14F-4D97-AF65-F5344CB8AC3E}">
        <p14:creationId xmlns:p14="http://schemas.microsoft.com/office/powerpoint/2010/main" val="4232214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Concepts</a:t>
            </a: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63</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5: ER, Relational, SQL (IV)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2021</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7701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68</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Introduction to Databases (F21): Lecture 5: ER, Relational, SQL (IV) </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defTabSz="685800" fontAlgn="auto">
              <a:spcBef>
                <a:spcPts val="0"/>
              </a:spcBef>
              <a:spcAft>
                <a:spcPts val="0"/>
              </a:spcAft>
            </a:pPr>
            <a:r>
              <a:rPr lang="en-US" sz="1350" dirty="0">
                <a:solidFill>
                  <a:prstClr val="black"/>
                </a:solidFill>
                <a:latin typeface="Calibri" panose="020F0502020204030204"/>
                <a:ea typeface="+mn-ea"/>
              </a:rPr>
              <a:t>https://</a:t>
            </a:r>
            <a:r>
              <a:rPr lang="en-US" sz="1350" dirty="0" err="1">
                <a:solidFill>
                  <a:prstClr val="black"/>
                </a:solidFill>
                <a:latin typeface="Calibri" panose="020F0502020204030204"/>
                <a:ea typeface="+mn-ea"/>
              </a:rPr>
              <a:t>www.mysqltutorial.org</a:t>
            </a:r>
            <a:r>
              <a:rPr lang="en-US" sz="1350" dirty="0">
                <a:solidFill>
                  <a:prstClr val="black"/>
                </a:solidFill>
                <a:latin typeface="Calibri" panose="020F0502020204030204"/>
                <a:ea typeface="+mn-ea"/>
              </a:rPr>
              <a:t>/</a:t>
            </a:r>
            <a:r>
              <a:rPr lang="en-US" sz="1350" dirty="0" err="1">
                <a:solidFill>
                  <a:prstClr val="black"/>
                </a:solidFill>
                <a:latin typeface="Calibri" panose="020F0502020204030204"/>
                <a:ea typeface="+mn-ea"/>
              </a:rPr>
              <a:t>mysql</a:t>
            </a:r>
            <a:r>
              <a:rPr lang="en-US" sz="1350" dirty="0">
                <a:solidFill>
                  <a:prstClr val="black"/>
                </a:solidFill>
                <a:latin typeface="Calibri" panose="020F0502020204030204"/>
                <a:ea typeface="+mn-ea"/>
              </a:rPr>
              <a:t>-sample-</a:t>
            </a:r>
            <a:r>
              <a:rPr lang="en-US" sz="1350" dirty="0" err="1">
                <a:solidFill>
                  <a:prstClr val="black"/>
                </a:solidFill>
                <a:latin typeface="Calibri" panose="020F0502020204030204"/>
                <a:ea typeface="+mn-ea"/>
              </a:rPr>
              <a:t>database.aspx</a:t>
            </a:r>
            <a:r>
              <a:rPr lang="en-US" sz="1350" dirty="0">
                <a:solidFill>
                  <a:prstClr val="black"/>
                </a:solidFill>
                <a:latin typeface="Calibri" panose="020F0502020204030204"/>
                <a:ea typeface="+mn-ea"/>
              </a:rPr>
              <a:t>/</a:t>
            </a:r>
          </a:p>
        </p:txBody>
      </p:sp>
    </p:spTree>
    <p:extLst>
      <p:ext uri="{BB962C8B-B14F-4D97-AF65-F5344CB8AC3E}">
        <p14:creationId xmlns:p14="http://schemas.microsoft.com/office/powerpoint/2010/main" val="971144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b="1" dirty="0"/>
              <a:t>Rule 10: Integrity Independence</a:t>
            </a:r>
          </a:p>
          <a:p>
            <a:pPr marL="0" indent="0">
              <a:buNone/>
            </a:pPr>
            <a:r>
              <a:rPr lang="en-US" sz="1300" b="1"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algn="ctr"/>
            <a:r>
              <a:rPr lang="en-US" b="1" dirty="0">
                <a:solidFill>
                  <a:schemeClr val="tx2"/>
                </a:solidFill>
              </a:rPr>
              <a:t>Emphasis</a:t>
            </a:r>
            <a:br>
              <a:rPr lang="en-US" b="1" dirty="0">
                <a:solidFill>
                  <a:schemeClr val="tx2"/>
                </a:solidFill>
              </a:rPr>
            </a:br>
            <a:r>
              <a:rPr lang="en-US" b="1" dirty="0">
                <a:solidFill>
                  <a:schemeClr val="tx2"/>
                </a:solidFill>
              </a:rPr>
              <a:t>Added</a:t>
            </a:r>
          </a:p>
        </p:txBody>
      </p:sp>
    </p:spTree>
    <p:extLst>
      <p:ext uri="{BB962C8B-B14F-4D97-AF65-F5344CB8AC3E}">
        <p14:creationId xmlns:p14="http://schemas.microsoft.com/office/powerpoint/2010/main" val="30111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indent="-257175" defTabSz="685800" eaLnBrk="0" hangingPunct="0">
              <a:spcBef>
                <a:spcPct val="50000"/>
              </a:spcBef>
              <a:buClr>
                <a:srgbClr val="002060"/>
              </a:buClr>
              <a:buSzPct val="110000"/>
              <a:buFont typeface="Wingdings" panose="05000000000000000000" pitchFamily="2" charset="2"/>
              <a:buChar char="§"/>
            </a:pPr>
            <a:r>
              <a:rPr kumimoji="1" lang="en-US" altLang="en-US" sz="1275" dirty="0">
                <a:solidFill>
                  <a:srgbClr val="000000"/>
                </a:solidFill>
              </a:rPr>
              <a:t>Consider the ternary relationship </a:t>
            </a:r>
            <a:r>
              <a:rPr kumimoji="1" lang="en-US" altLang="en-US" sz="1275" i="1" dirty="0" err="1">
                <a:solidFill>
                  <a:srgbClr val="000000"/>
                </a:solidFill>
              </a:rPr>
              <a:t>proj_guide</a:t>
            </a:r>
            <a:r>
              <a:rPr kumimoji="1" lang="en-US" altLang="en-US" sz="1275" dirty="0">
                <a:solidFill>
                  <a:srgbClr val="000000"/>
                </a:solidFill>
              </a:rPr>
              <a:t>, which we saw earlier</a:t>
            </a:r>
          </a:p>
          <a:p>
            <a:pPr marL="300038" indent="-257175" defTabSz="685800" eaLnBrk="0" hangingPunct="0">
              <a:spcBef>
                <a:spcPct val="50000"/>
              </a:spcBef>
              <a:buClr>
                <a:srgbClr val="002060"/>
              </a:buClr>
              <a:buSzPct val="110000"/>
              <a:buFont typeface="Wingdings" panose="05000000000000000000" pitchFamily="2" charset="2"/>
              <a:buChar char="§"/>
            </a:pPr>
            <a:r>
              <a:rPr kumimoji="1" lang="en-US" altLang="en-US" sz="1275" dirty="0">
                <a:solidFill>
                  <a:srgbClr val="000000"/>
                </a:solidFill>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indent="-257175" defTabSz="685800" eaLnBrk="0" hangingPunct="0">
              <a:spcBef>
                <a:spcPct val="35000"/>
              </a:spcBef>
              <a:buClr>
                <a:srgbClr val="002060"/>
              </a:buClr>
              <a:buSzPct val="110000"/>
              <a:buFont typeface="Wingdings" panose="05000000000000000000" pitchFamily="2" charset="2"/>
              <a:buChar char="§"/>
              <a:defRPr/>
            </a:pPr>
            <a:r>
              <a:rPr kumimoji="1" lang="en-US" altLang="en-US" sz="1275" dirty="0">
                <a:solidFill>
                  <a:srgbClr val="000000"/>
                </a:solidFill>
                <a:latin typeface="Helvetica" panose="020B0604020202020204" pitchFamily="34" charset="0"/>
              </a:rPr>
              <a:t>To represent aggregation, create a schema containing</a:t>
            </a:r>
          </a:p>
          <a:p>
            <a:pPr marL="600075" lvl="1" indent="-257175" defTabSz="685800" eaLnBrk="0" hangingPunct="0">
              <a:spcBef>
                <a:spcPct val="35000"/>
              </a:spcBef>
              <a:buClr>
                <a:srgbClr val="FF9933"/>
              </a:buClr>
              <a:buSzPct val="110000"/>
              <a:buFont typeface="Arial" panose="020B0604020202020204" pitchFamily="34" charset="0"/>
              <a:buChar char="•"/>
              <a:defRPr/>
            </a:pPr>
            <a:r>
              <a:rPr kumimoji="1" lang="en-US" altLang="en-US" sz="1275" dirty="0">
                <a:solidFill>
                  <a:srgbClr val="000000"/>
                </a:solidFill>
                <a:latin typeface="Helvetica" panose="020B0604020202020204" pitchFamily="34" charset="0"/>
              </a:rPr>
              <a:t>Primary key of the aggregated relationship,</a:t>
            </a:r>
          </a:p>
          <a:p>
            <a:pPr marL="600075" lvl="1" indent="-257175" defTabSz="685800" eaLnBrk="0" hangingPunct="0">
              <a:spcBef>
                <a:spcPct val="35000"/>
              </a:spcBef>
              <a:buClr>
                <a:srgbClr val="FF9933"/>
              </a:buClr>
              <a:buSzPct val="110000"/>
              <a:buFont typeface="Arial" panose="020B0604020202020204" pitchFamily="34" charset="0"/>
              <a:buChar char="•"/>
              <a:defRPr/>
            </a:pPr>
            <a:r>
              <a:rPr kumimoji="1" lang="en-US" altLang="en-US" sz="1275" dirty="0">
                <a:solidFill>
                  <a:srgbClr val="000000"/>
                </a:solidFill>
                <a:latin typeface="Helvetica" panose="020B0604020202020204" pitchFamily="34" charset="0"/>
              </a:rPr>
              <a:t>The primary key of the associated entity set</a:t>
            </a:r>
          </a:p>
          <a:p>
            <a:pPr marL="600075" lvl="1" indent="-257175" defTabSz="685800" eaLnBrk="0" hangingPunct="0">
              <a:spcBef>
                <a:spcPct val="35000"/>
              </a:spcBef>
              <a:buClr>
                <a:srgbClr val="FF9933"/>
              </a:buClr>
              <a:buSzPct val="110000"/>
              <a:buFont typeface="Arial" panose="020B0604020202020204" pitchFamily="34" charset="0"/>
              <a:buChar char="•"/>
              <a:defRPr/>
            </a:pPr>
            <a:r>
              <a:rPr kumimoji="1" lang="en-US" altLang="en-US" sz="1275" dirty="0">
                <a:solidFill>
                  <a:srgbClr val="000000"/>
                </a:solidFill>
                <a:latin typeface="Helvetica" panose="020B0604020202020204" pitchFamily="34" charset="0"/>
              </a:rPr>
              <a:t>Any descriptive attributes</a:t>
            </a:r>
          </a:p>
          <a:p>
            <a:pPr marL="257175" indent="-257175" defTabSz="685800" eaLnBrk="0" hangingPunct="0">
              <a:spcBef>
                <a:spcPct val="35000"/>
              </a:spcBef>
              <a:buClr>
                <a:srgbClr val="002060"/>
              </a:buClr>
              <a:buSzPct val="110000"/>
              <a:buFont typeface="Wingdings" panose="05000000000000000000" pitchFamily="2" charset="2"/>
              <a:buChar char="§"/>
              <a:defRPr/>
            </a:pPr>
            <a:r>
              <a:rPr kumimoji="1" lang="en-US" altLang="en-US" sz="1275" dirty="0">
                <a:solidFill>
                  <a:srgbClr val="000000"/>
                </a:solidFill>
                <a:latin typeface="Helvetica" panose="020B0604020202020204" pitchFamily="34" charset="0"/>
              </a:rPr>
              <a:t>In our example:</a:t>
            </a:r>
          </a:p>
          <a:p>
            <a:pPr marL="600075" lvl="1" indent="-257175" defTabSz="685800" eaLnBrk="0" hangingPunct="0">
              <a:spcBef>
                <a:spcPct val="35000"/>
              </a:spcBef>
              <a:buClr>
                <a:srgbClr val="FF9933"/>
              </a:buClr>
              <a:buSzPct val="110000"/>
              <a:buFont typeface="Arial" panose="020B0604020202020204" pitchFamily="34" charset="0"/>
              <a:buChar char="•"/>
              <a:defRPr/>
            </a:pPr>
            <a:r>
              <a:rPr kumimoji="1" lang="en-US" altLang="en-US" sz="1275" dirty="0">
                <a:solidFill>
                  <a:srgbClr val="000000"/>
                </a:solidFill>
                <a:latin typeface="Helvetica" panose="020B0604020202020204" pitchFamily="34" charset="0"/>
              </a:rPr>
              <a:t>The schema </a:t>
            </a:r>
            <a:r>
              <a:rPr kumimoji="1" lang="en-US" altLang="en-US" sz="1275" i="1" dirty="0" err="1">
                <a:solidFill>
                  <a:srgbClr val="000000"/>
                </a:solidFill>
                <a:latin typeface="Helvetica" panose="020B0604020202020204" pitchFamily="34" charset="0"/>
              </a:rPr>
              <a:t>eval_for</a:t>
            </a:r>
            <a:r>
              <a:rPr kumimoji="1" lang="en-US" altLang="en-US" sz="1275" i="1" dirty="0">
                <a:solidFill>
                  <a:srgbClr val="000000"/>
                </a:solidFill>
                <a:latin typeface="Helvetica" panose="020B0604020202020204" pitchFamily="34" charset="0"/>
              </a:rPr>
              <a:t> </a:t>
            </a:r>
            <a:r>
              <a:rPr kumimoji="1" lang="en-US" altLang="en-US" sz="1275" dirty="0">
                <a:solidFill>
                  <a:srgbClr val="000000"/>
                </a:solidFill>
                <a:latin typeface="Helvetica" panose="020B0604020202020204" pitchFamily="34" charset="0"/>
              </a:rPr>
              <a:t>is:</a:t>
            </a:r>
          </a:p>
          <a:p>
            <a:pPr marL="342900" lvl="1" defTabSz="685800" eaLnBrk="0" hangingPunct="0">
              <a:spcBef>
                <a:spcPct val="35000"/>
              </a:spcBef>
              <a:buClr>
                <a:srgbClr val="FF9933"/>
              </a:buClr>
              <a:buSzPct val="110000"/>
              <a:defRPr/>
            </a:pPr>
            <a:r>
              <a:rPr kumimoji="1" lang="en-US" altLang="en-US" sz="1275" dirty="0">
                <a:solidFill>
                  <a:srgbClr val="000000"/>
                </a:solidFill>
                <a:latin typeface="Helvetica" panose="020B0604020202020204" pitchFamily="34" charset="0"/>
              </a:rPr>
              <a:t>	       </a:t>
            </a:r>
            <a:r>
              <a:rPr kumimoji="1" lang="en-US" altLang="en-US" sz="1275" i="1" dirty="0" err="1">
                <a:solidFill>
                  <a:srgbClr val="000000"/>
                </a:solidFill>
                <a:latin typeface="Helvetica" panose="020B0604020202020204" pitchFamily="34" charset="0"/>
              </a:rPr>
              <a:t>eval_for</a:t>
            </a:r>
            <a:r>
              <a:rPr kumimoji="1" lang="en-US" altLang="en-US" sz="1275" i="1" dirty="0">
                <a:solidFill>
                  <a:srgbClr val="000000"/>
                </a:solidFill>
                <a:latin typeface="Helvetica" panose="020B0604020202020204" pitchFamily="34" charset="0"/>
              </a:rPr>
              <a:t> </a:t>
            </a:r>
            <a:r>
              <a:rPr kumimoji="1" lang="en-US" altLang="en-US" sz="1275" dirty="0">
                <a:solidFill>
                  <a:srgbClr val="000000"/>
                </a:solidFill>
                <a:latin typeface="Helvetica" panose="020B0604020202020204" pitchFamily="34" charset="0"/>
              </a:rPr>
              <a:t>(</a:t>
            </a:r>
            <a:r>
              <a:rPr kumimoji="1" lang="en-US" altLang="en-US" sz="1275" i="1" dirty="0" err="1">
                <a:solidFill>
                  <a:srgbClr val="000000"/>
                </a:solidFill>
                <a:latin typeface="Helvetica" panose="020B0604020202020204" pitchFamily="34" charset="0"/>
              </a:rPr>
              <a:t>s_ID</a:t>
            </a:r>
            <a:r>
              <a:rPr kumimoji="1" lang="en-US" altLang="en-US" sz="1275" i="1" dirty="0">
                <a:solidFill>
                  <a:srgbClr val="000000"/>
                </a:solidFill>
                <a:latin typeface="Helvetica" panose="020B0604020202020204" pitchFamily="34" charset="0"/>
              </a:rPr>
              <a:t>, </a:t>
            </a:r>
            <a:r>
              <a:rPr kumimoji="1" lang="en-US" altLang="en-US" sz="1275" i="1" dirty="0" err="1">
                <a:solidFill>
                  <a:srgbClr val="000000"/>
                </a:solidFill>
                <a:latin typeface="Helvetica" panose="020B0604020202020204" pitchFamily="34" charset="0"/>
              </a:rPr>
              <a:t>project_id</a:t>
            </a:r>
            <a:r>
              <a:rPr kumimoji="1" lang="en-US" altLang="en-US" sz="1275" i="1" dirty="0">
                <a:solidFill>
                  <a:srgbClr val="000000"/>
                </a:solidFill>
                <a:latin typeface="Helvetica" panose="020B0604020202020204" pitchFamily="34" charset="0"/>
              </a:rPr>
              <a:t>, </a:t>
            </a:r>
            <a:r>
              <a:rPr kumimoji="1" lang="en-US" altLang="en-US" sz="1275" i="1" dirty="0" err="1">
                <a:solidFill>
                  <a:srgbClr val="000000"/>
                </a:solidFill>
                <a:latin typeface="Helvetica" panose="020B0604020202020204" pitchFamily="34" charset="0"/>
              </a:rPr>
              <a:t>i_ID</a:t>
            </a:r>
            <a:r>
              <a:rPr kumimoji="1" lang="en-US" altLang="en-US" sz="1275" i="1" dirty="0">
                <a:solidFill>
                  <a:srgbClr val="000000"/>
                </a:solidFill>
                <a:latin typeface="Helvetica" panose="020B0604020202020204" pitchFamily="34" charset="0"/>
              </a:rPr>
              <a:t>, </a:t>
            </a:r>
            <a:r>
              <a:rPr kumimoji="1" lang="en-US" altLang="en-US" sz="1275" i="1" dirty="0" err="1">
                <a:solidFill>
                  <a:srgbClr val="000000"/>
                </a:solidFill>
                <a:latin typeface="Helvetica" panose="020B0604020202020204" pitchFamily="34" charset="0"/>
              </a:rPr>
              <a:t>evaluation_id</a:t>
            </a:r>
            <a:r>
              <a:rPr kumimoji="1" lang="en-US" altLang="en-US" sz="1275" dirty="0">
                <a:solidFill>
                  <a:srgbClr val="000000"/>
                </a:solidFill>
                <a:latin typeface="Helvetica" panose="020B0604020202020204" pitchFamily="34" charset="0"/>
              </a:rPr>
              <a:t>)</a:t>
            </a:r>
          </a:p>
          <a:p>
            <a:pPr marL="600075" lvl="1" indent="-257175" defTabSz="685800" eaLnBrk="0" hangingPunct="0">
              <a:spcBef>
                <a:spcPct val="35000"/>
              </a:spcBef>
              <a:buClr>
                <a:srgbClr val="FF9933"/>
              </a:buClr>
              <a:buSzPct val="110000"/>
              <a:buFont typeface="Arial" panose="020B0604020202020204" pitchFamily="34" charset="0"/>
              <a:buChar char="•"/>
              <a:defRPr/>
            </a:pPr>
            <a:r>
              <a:rPr kumimoji="1" lang="en-US" altLang="en-US" sz="1275" dirty="0">
                <a:solidFill>
                  <a:srgbClr val="000000"/>
                </a:solidFill>
                <a:latin typeface="Helvetica" panose="020B0604020202020204" pitchFamily="34" charset="0"/>
              </a:rPr>
              <a:t>The schema </a:t>
            </a:r>
            <a:r>
              <a:rPr kumimoji="1" lang="en-US" altLang="en-US" sz="1275" i="1" dirty="0" err="1">
                <a:solidFill>
                  <a:srgbClr val="000000"/>
                </a:solidFill>
                <a:latin typeface="Helvetica" panose="020B0604020202020204" pitchFamily="34" charset="0"/>
              </a:rPr>
              <a:t>proj_guide</a:t>
            </a:r>
            <a:r>
              <a:rPr kumimoji="1" lang="en-US" altLang="en-US" sz="1275" dirty="0">
                <a:solidFill>
                  <a:srgbClr val="000000"/>
                </a:solidFill>
                <a:latin typeface="Helvetica" panose="020B0604020202020204" pitchFamily="34" charset="0"/>
              </a:rPr>
              <a:t> is redundant.</a:t>
            </a:r>
          </a:p>
          <a:p>
            <a:pPr marL="257175" indent="-257175" defTabSz="685800" eaLnBrk="0" hangingPunct="0">
              <a:spcBef>
                <a:spcPct val="35000"/>
              </a:spcBef>
              <a:buClr>
                <a:srgbClr val="CC3300"/>
              </a:buClr>
              <a:buSzPct val="90000"/>
              <a:buFont typeface="Monotype Sorts" charset="2"/>
              <a:buChar char="n"/>
              <a:defRPr/>
            </a:pPr>
            <a:endParaRPr kumimoji="1" lang="en-US" altLang="en-US" sz="1275" dirty="0">
              <a:solidFill>
                <a:srgbClr val="000000"/>
              </a:solidFill>
              <a:latin typeface="Helvetica" panose="020B0604020202020204" pitchFamily="34" charset="0"/>
            </a:endParaRPr>
          </a:p>
          <a:p>
            <a:pPr marL="257175" indent="-257175" defTabSz="685800" eaLnBrk="0" hangingPunct="0">
              <a:spcBef>
                <a:spcPct val="35000"/>
              </a:spcBef>
              <a:buClr>
                <a:srgbClr val="CC3300"/>
              </a:buClr>
              <a:buSzPct val="90000"/>
              <a:buFont typeface="Monotype Sorts" charset="2"/>
              <a:buChar char="n"/>
              <a:defRPr/>
            </a:pPr>
            <a:endParaRPr kumimoji="1" lang="en-US" altLang="en-US" sz="1350" dirty="0">
              <a:solidFill>
                <a:srgbClr val="000000"/>
              </a:solidFill>
              <a:latin typeface="Helvetica" panose="020B0604020202020204" pitchFamily="34" charset="0"/>
            </a:endParaRPr>
          </a:p>
        </p:txBody>
      </p:sp>
    </p:spTree>
    <p:extLst>
      <p:ext uri="{BB962C8B-B14F-4D97-AF65-F5344CB8AC3E}">
        <p14:creationId xmlns:p14="http://schemas.microsoft.com/office/powerpoint/2010/main" val="4328672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77</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Inheritance, </a:t>
            </a:r>
            <a:r>
              <a:rPr lang="en-US" altLang="en-US" sz="2400" dirty="0" err="1">
                <a:solidFill>
                  <a:prstClr val="white"/>
                </a:solidFill>
              </a:rPr>
              <a:t>IsA</a:t>
            </a:r>
            <a:r>
              <a:rPr lang="en-US" altLang="en-US" sz="2400" dirty="0">
                <a:solidFill>
                  <a:prstClr val="white"/>
                </a:solidFill>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fontAlgn="base">
              <a:spcBef>
                <a:spcPct val="0"/>
              </a:spcBef>
              <a:spcAft>
                <a:spcPct val="0"/>
              </a:spcAft>
            </a:pPr>
            <a:r>
              <a:rPr lang="en-US" sz="675" dirty="0">
                <a:solidFill>
                  <a:srgbClr val="444444"/>
                </a:solidFill>
                <a:latin typeface="Arial" charset="0"/>
              </a:rPr>
              <a:t>http://</a:t>
            </a:r>
            <a:r>
              <a:rPr lang="en-US" sz="675" dirty="0" err="1">
                <a:solidFill>
                  <a:srgbClr val="444444"/>
                </a:solidFill>
                <a:latin typeface="Arial" charset="0"/>
              </a:rPr>
              <a:t>www.vertabelo.com</a:t>
            </a:r>
            <a:r>
              <a:rPr lang="en-US" sz="675" dirty="0">
                <a:solidFill>
                  <a:srgbClr val="444444"/>
                </a:solidFill>
                <a:latin typeface="Arial" charset="0"/>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indent="-171450">
              <a:lnSpc>
                <a:spcPct val="90000"/>
              </a:lnSpc>
              <a:spcBef>
                <a:spcPts val="450"/>
              </a:spcBef>
              <a:buClr>
                <a:srgbClr val="0085C3"/>
              </a:buClr>
              <a:buFontTx/>
              <a:buAutoNum type="arabicPeriod"/>
            </a:pPr>
            <a:r>
              <a:rPr lang="en-US" sz="900" dirty="0">
                <a:solidFill>
                  <a:srgbClr val="444444"/>
                </a:solidFill>
                <a:latin typeface="Museo Sans For Dell"/>
              </a:rPr>
              <a:t>Are all employees faculty?</a:t>
            </a:r>
          </a:p>
          <a:p>
            <a:pPr marL="171450" indent="-171450">
              <a:lnSpc>
                <a:spcPct val="90000"/>
              </a:lnSpc>
              <a:spcBef>
                <a:spcPts val="450"/>
              </a:spcBef>
              <a:buClr>
                <a:srgbClr val="0085C3"/>
              </a:buClr>
              <a:buFontTx/>
              <a:buAutoNum type="arabicPeriod"/>
            </a:pPr>
            <a:r>
              <a:rPr lang="en-US" sz="900" dirty="0">
                <a:solidFill>
                  <a:srgbClr val="444444"/>
                </a:solidFill>
                <a:latin typeface="Museo Sans For Dell"/>
              </a:rPr>
              <a:t>Can students also be employees?</a:t>
            </a:r>
          </a:p>
        </p:txBody>
      </p:sp>
    </p:spTree>
    <p:extLst>
      <p:ext uri="{BB962C8B-B14F-4D97-AF65-F5344CB8AC3E}">
        <p14:creationId xmlns:p14="http://schemas.microsoft.com/office/powerpoint/2010/main" val="35249371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78</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1087399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r>
              <a:rPr lang="en-US" dirty="0"/>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736099" cy="369332"/>
          </a:xfrm>
          <a:prstGeom prst="rect">
            <a:avLst/>
          </a:prstGeom>
          <a:noFill/>
        </p:spPr>
        <p:txBody>
          <a:bodyPr wrap="none" rtlCol="0">
            <a:spAutoFit/>
          </a:bodyPr>
          <a:lstStyle/>
          <a:p>
            <a:r>
              <a:rPr lang="en-US" dirty="0"/>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EA0AE11-A83F-EF4F-BD52-7C7314AE6D56}"/>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DDA38AEE-108A-814B-8828-ED8FB33FA7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627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Sub-query</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4738215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80</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r>
              <a:rPr lang="en-US" dirty="0"/>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648383" cy="369332"/>
          </a:xfrm>
          <a:prstGeom prst="rect">
            <a:avLst/>
          </a:prstGeom>
          <a:noFill/>
        </p:spPr>
        <p:txBody>
          <a:bodyPr wrap="none" rtlCol="0">
            <a:spAutoFit/>
          </a:bodyPr>
          <a:lstStyle/>
          <a:p>
            <a:r>
              <a:rPr lang="en-US" dirty="0"/>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0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81</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r>
              <a:rPr lang="en-US" dirty="0"/>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299114"/>
            <a:ext cx="2012134" cy="864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736099" cy="369332"/>
          </a:xfrm>
          <a:prstGeom prst="rect">
            <a:avLst/>
          </a:prstGeom>
          <a:noFill/>
        </p:spPr>
        <p:txBody>
          <a:bodyPr wrap="none" rtlCol="0">
            <a:spAutoFit/>
          </a:bodyPr>
          <a:lstStyle/>
          <a:p>
            <a:r>
              <a:rPr lang="en-US" dirty="0"/>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5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82</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fontAlgn="base" hangingPunct="0">
              <a:lnSpc>
                <a:spcPct val="104000"/>
              </a:lnSpc>
              <a:spcBef>
                <a:spcPct val="0"/>
              </a:spcBef>
              <a:spcAft>
                <a:spcPct val="0"/>
              </a:spcAft>
              <a:buClr>
                <a:srgbClr val="000000"/>
              </a:buClr>
              <a:buSzPct val="45000"/>
            </a:pPr>
            <a:r>
              <a:rPr lang="en-US" altLang="en-US" sz="1275"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fontAlgn="base" hangingPunct="0">
              <a:lnSpc>
                <a:spcPct val="104000"/>
              </a:lnSpc>
              <a:spcBef>
                <a:spcPct val="0"/>
              </a:spcBef>
              <a:spcAft>
                <a:spcPct val="0"/>
              </a:spcAft>
              <a:buClr>
                <a:srgbClr val="000000"/>
              </a:buClr>
              <a:buSzPct val="45000"/>
            </a:pPr>
            <a:r>
              <a:rPr lang="en-US" altLang="en-US" sz="1275"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350" b="1" dirty="0">
                <a:solidFill>
                  <a:srgbClr val="002060"/>
                </a:solidFill>
              </a:rPr>
              <a:t>*</a:t>
            </a:r>
            <a:r>
              <a:rPr lang="en-US" altLang="en-US" sz="1350" dirty="0">
                <a:solidFill>
                  <a:srgbClr val="CC3300"/>
                </a:solidFill>
              </a:rPr>
              <a:t> </a:t>
            </a:r>
            <a:r>
              <a:rPr lang="en-US" altLang="en-US" sz="1275" dirty="0">
                <a:solidFill>
                  <a:srgbClr val="000000"/>
                </a:solidFill>
              </a:rPr>
              <a:t>Generalization can use merged or separate arrows independent</a:t>
            </a:r>
          </a:p>
          <a:p>
            <a:pPr eaLnBrk="0" fontAlgn="base" hangingPunct="0">
              <a:spcBef>
                <a:spcPct val="0"/>
              </a:spcBef>
              <a:spcAft>
                <a:spcPct val="0"/>
              </a:spcAft>
            </a:pPr>
            <a:r>
              <a:rPr lang="en-US" altLang="en-US" sz="1275" dirty="0">
                <a:solidFill>
                  <a:srgbClr val="000000"/>
                </a:solidFill>
              </a:rPr>
              <a:t>   of disjoint/overlapping</a:t>
            </a:r>
            <a:endParaRPr lang="en-US" altLang="en-US" sz="1275"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algn="ctr"/>
            <a:r>
              <a:rPr lang="en-US" dirty="0"/>
              <a:t>I use this approach</a:t>
            </a:r>
            <a:br>
              <a:rPr lang="en-US" dirty="0"/>
            </a:br>
            <a:r>
              <a:rPr lang="en-US" dirty="0"/>
              <a:t>in Crow’s Foot Notation</a:t>
            </a:r>
            <a:br>
              <a:rPr lang="en-US" dirty="0"/>
            </a:br>
            <a:r>
              <a:rPr lang="en-US" dirty="0"/>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A490C-84CE-F24B-8591-05E753A77EDC}"/>
              </a:ext>
            </a:extLst>
          </p:cNvPr>
          <p:cNvSpPr>
            <a:spLocks noGrp="1"/>
          </p:cNvSpPr>
          <p:nvPr>
            <p:ph idx="1"/>
          </p:nvPr>
        </p:nvSpPr>
        <p:spPr/>
        <p:txBody>
          <a:bodyPr/>
          <a:lstStyle/>
          <a:p>
            <a:r>
              <a:rPr lang="en-US" dirty="0" err="1"/>
              <a:t>Jupyter</a:t>
            </a:r>
            <a:r>
              <a:rPr lang="en-US" dirty="0"/>
              <a:t> notebook</a:t>
            </a:r>
          </a:p>
          <a:p>
            <a:r>
              <a:rPr lang="en-US" dirty="0" err="1"/>
              <a:t>DataGrip</a:t>
            </a:r>
            <a:endParaRPr lang="en-US" dirty="0"/>
          </a:p>
        </p:txBody>
      </p:sp>
      <p:sp>
        <p:nvSpPr>
          <p:cNvPr id="3" name="Title 2">
            <a:extLst>
              <a:ext uri="{FF2B5EF4-FFF2-40B4-BE49-F238E27FC236}">
                <a16:creationId xmlns:a16="http://schemas.microsoft.com/office/drawing/2014/main" id="{A27D7CD0-ADCD-4B42-BF84-C89ABE852BA8}"/>
              </a:ext>
            </a:extLst>
          </p:cNvPr>
          <p:cNvSpPr>
            <a:spLocks noGrp="1"/>
          </p:cNvSpPr>
          <p:nvPr>
            <p:ph type="title"/>
          </p:nvPr>
        </p:nvSpPr>
        <p:spPr/>
        <p:txBody>
          <a:bodyPr/>
          <a:lstStyle/>
          <a:p>
            <a:r>
              <a:rPr lang="en-US" dirty="0"/>
              <a:t>Let’s Practice – Specialization </a:t>
            </a:r>
          </a:p>
        </p:txBody>
      </p:sp>
    </p:spTree>
    <p:extLst>
      <p:ext uri="{BB962C8B-B14F-4D97-AF65-F5344CB8AC3E}">
        <p14:creationId xmlns:p14="http://schemas.microsoft.com/office/powerpoint/2010/main" val="4155293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295400" y="1733550"/>
            <a:ext cx="58674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800" i="1" dirty="0">
                <a:solidFill>
                  <a:schemeClr val="bg1"/>
                </a:solidFill>
              </a:rPr>
              <a:t>Worked Example:</a:t>
            </a:r>
          </a:p>
          <a:p>
            <a:pPr marL="1085850" lvl="1" indent="-342900">
              <a:buFont typeface="+mj-lt"/>
              <a:buAutoNum type="arabicPeriod"/>
            </a:pPr>
            <a:r>
              <a:rPr lang="en-US" altLang="en-US" sz="1600" i="1" dirty="0">
                <a:solidFill>
                  <a:schemeClr val="bg1"/>
                </a:solidFill>
              </a:rPr>
              <a:t>ER Model from scratch.</a:t>
            </a:r>
          </a:p>
          <a:p>
            <a:pPr marL="1085850" lvl="1" indent="-342900">
              <a:buFont typeface="+mj-lt"/>
              <a:buAutoNum type="arabicPeriod"/>
            </a:pPr>
            <a:r>
              <a:rPr lang="en-US" altLang="en-US" sz="1600" i="1" dirty="0">
                <a:solidFill>
                  <a:schemeClr val="bg1"/>
                </a:solidFill>
              </a:rPr>
              <a:t>Schema definition, DDL, ... and some new concepts.</a:t>
            </a:r>
          </a:p>
          <a:p>
            <a:pPr marL="1085850" lvl="1" indent="-342900">
              <a:buFont typeface="+mj-lt"/>
              <a:buAutoNum type="arabicPeriod"/>
            </a:pPr>
            <a:r>
              <a:rPr lang="en-US" altLang="en-US" sz="1600" i="1" dirty="0">
                <a:solidFill>
                  <a:schemeClr val="bg1"/>
                </a:solidFill>
              </a:rPr>
              <a:t>Where’s the data?</a:t>
            </a: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5: ER, Relational, SQL (IV)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852695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21C17-2553-6E4F-94EF-6D971F25F9D6}"/>
              </a:ext>
            </a:extLst>
          </p:cNvPr>
          <p:cNvSpPr>
            <a:spLocks noGrp="1"/>
          </p:cNvSpPr>
          <p:nvPr>
            <p:ph idx="1"/>
          </p:nvPr>
        </p:nvSpPr>
        <p:spPr/>
        <p:txBody>
          <a:bodyPr/>
          <a:lstStyle/>
          <a:p>
            <a:r>
              <a:rPr lang="en-US" sz="1600" dirty="0"/>
              <a:t>Scenario</a:t>
            </a:r>
          </a:p>
          <a:p>
            <a:pPr lvl="1"/>
            <a:r>
              <a:rPr lang="en-US" sz="1400" dirty="0"/>
              <a:t>Course with complex course ID.</a:t>
            </a:r>
          </a:p>
          <a:p>
            <a:pPr lvl="1"/>
            <a:r>
              <a:rPr lang="en-US" sz="1400" dirty="0"/>
              <a:t>Section</a:t>
            </a:r>
          </a:p>
          <a:p>
            <a:pPr lvl="1"/>
            <a:r>
              <a:rPr lang="en-US" sz="1400" dirty="0"/>
              <a:t>Faculty</a:t>
            </a:r>
          </a:p>
          <a:p>
            <a:pPr lvl="1"/>
            <a:r>
              <a:rPr lang="en-US" sz="1400" dirty="0"/>
              <a:t>Department</a:t>
            </a:r>
          </a:p>
          <a:p>
            <a:pPr lvl="1"/>
            <a:r>
              <a:rPr lang="en-US" sz="1400" dirty="0"/>
              <a:t>Instructor – Department Assoc. entity</a:t>
            </a:r>
            <a:br>
              <a:rPr lang="en-US" sz="1400" dirty="0"/>
            </a:br>
            <a:r>
              <a:rPr lang="en-US" sz="1400" dirty="0"/>
              <a:t>with properties (role, date).</a:t>
            </a:r>
          </a:p>
          <a:p>
            <a:pPr lvl="1"/>
            <a:r>
              <a:rPr lang="en-US" sz="1400" dirty="0"/>
              <a:t>Instructor – Section</a:t>
            </a:r>
          </a:p>
          <a:p>
            <a:pPr lvl="1"/>
            <a:r>
              <a:rPr lang="en-US" sz="1400" dirty="0"/>
              <a:t>Student - Section</a:t>
            </a:r>
          </a:p>
          <a:p>
            <a:pPr lvl="1"/>
            <a:endParaRPr lang="en-US" sz="1400" dirty="0"/>
          </a:p>
          <a:p>
            <a:r>
              <a:rPr lang="en-US" sz="1600" dirty="0"/>
              <a:t>Do ER (live) diagram in </a:t>
            </a:r>
            <a:r>
              <a:rPr lang="en-US" sz="1600" dirty="0" err="1"/>
              <a:t>Lucidchart</a:t>
            </a:r>
            <a:r>
              <a:rPr lang="en-US" sz="1600" dirty="0"/>
              <a:t>.</a:t>
            </a:r>
          </a:p>
          <a:p>
            <a:endParaRPr lang="en-US" sz="1600" dirty="0"/>
          </a:p>
          <a:p>
            <a:r>
              <a:rPr lang="en-US" sz="1600" dirty="0"/>
              <a:t>Do schema creation</a:t>
            </a:r>
          </a:p>
          <a:p>
            <a:pPr lvl="1"/>
            <a:r>
              <a:rPr lang="en-US" sz="1400" dirty="0"/>
              <a:t>In </a:t>
            </a:r>
            <a:r>
              <a:rPr lang="en-US" sz="1400" dirty="0" err="1"/>
              <a:t>DataGrip</a:t>
            </a:r>
            <a:endParaRPr lang="en-US" sz="1400" dirty="0"/>
          </a:p>
          <a:p>
            <a:pPr lvl="1"/>
            <a:r>
              <a:rPr lang="en-US" sz="1400" dirty="0"/>
              <a:t>Show copying statements int the notebook.</a:t>
            </a:r>
          </a:p>
          <a:p>
            <a:endParaRPr lang="en-US" sz="1600" dirty="0"/>
          </a:p>
        </p:txBody>
      </p:sp>
      <p:sp>
        <p:nvSpPr>
          <p:cNvPr id="3" name="Title 2">
            <a:extLst>
              <a:ext uri="{FF2B5EF4-FFF2-40B4-BE49-F238E27FC236}">
                <a16:creationId xmlns:a16="http://schemas.microsoft.com/office/drawing/2014/main" id="{AA5C452A-F954-2842-9DE2-3153D28DF02E}"/>
              </a:ext>
            </a:extLst>
          </p:cNvPr>
          <p:cNvSpPr>
            <a:spLocks noGrp="1"/>
          </p:cNvSpPr>
          <p:nvPr>
            <p:ph type="title"/>
          </p:nvPr>
        </p:nvSpPr>
        <p:spPr/>
        <p:txBody>
          <a:bodyPr/>
          <a:lstStyle/>
          <a:p>
            <a:r>
              <a:rPr lang="en-US" dirty="0"/>
              <a:t>Worked Example – Top Down</a:t>
            </a:r>
          </a:p>
        </p:txBody>
      </p:sp>
      <p:pic>
        <p:nvPicPr>
          <p:cNvPr id="1026" name="Picture 2" descr="You&amp;#39;ll Never Guess What &amp;quot;Darth Vader&amp;quot; Actually Means!">
            <a:extLst>
              <a:ext uri="{FF2B5EF4-FFF2-40B4-BE49-F238E27FC236}">
                <a16:creationId xmlns:a16="http://schemas.microsoft.com/office/drawing/2014/main" id="{D4220864-07A0-C548-AAED-958202984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957" y="514350"/>
            <a:ext cx="4030133" cy="2266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A094FD-FF0A-534F-A2AB-DE1E29171F1D}"/>
              </a:ext>
            </a:extLst>
          </p:cNvPr>
          <p:cNvSpPr txBox="1"/>
          <p:nvPr/>
        </p:nvSpPr>
        <p:spPr>
          <a:xfrm>
            <a:off x="5029200" y="666750"/>
            <a:ext cx="1546642" cy="1015663"/>
          </a:xfrm>
          <a:prstGeom prst="rect">
            <a:avLst/>
          </a:prstGeom>
          <a:noFill/>
        </p:spPr>
        <p:txBody>
          <a:bodyPr wrap="none" rtlCol="0">
            <a:spAutoFit/>
          </a:bodyPr>
          <a:lstStyle/>
          <a:p>
            <a:r>
              <a:rPr lang="en-US" sz="2000" b="1" dirty="0"/>
              <a:t>No laughing</a:t>
            </a:r>
            <a:br>
              <a:rPr lang="en-US" sz="2000" b="1" dirty="0"/>
            </a:br>
            <a:r>
              <a:rPr lang="en-US" sz="2000" b="1" dirty="0"/>
              <a:t>when I make</a:t>
            </a:r>
          </a:p>
          <a:p>
            <a:r>
              <a:rPr lang="en-US" sz="2000" b="1" dirty="0"/>
              <a:t>mistakes!</a:t>
            </a:r>
          </a:p>
        </p:txBody>
      </p:sp>
    </p:spTree>
    <p:extLst>
      <p:ext uri="{BB962C8B-B14F-4D97-AF65-F5344CB8AC3E}">
        <p14:creationId xmlns:p14="http://schemas.microsoft.com/office/powerpoint/2010/main" val="1598895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219A71-EF53-9D4D-923E-C88A14240C74}"/>
              </a:ext>
            </a:extLst>
          </p:cNvPr>
          <p:cNvSpPr>
            <a:spLocks noGrp="1"/>
          </p:cNvSpPr>
          <p:nvPr>
            <p:ph idx="1"/>
          </p:nvPr>
        </p:nvSpPr>
        <p:spPr/>
        <p:txBody>
          <a:bodyPr/>
          <a:lstStyle/>
          <a:p>
            <a:r>
              <a:rPr lang="en-US" dirty="0"/>
              <a:t>Course Codes: </a:t>
            </a:r>
            <a:br>
              <a:rPr lang="en-US" dirty="0"/>
            </a:br>
            <a:r>
              <a:rPr lang="en-US" sz="1400" dirty="0">
                <a:hlinkClick r:id="rId2"/>
              </a:rPr>
              <a:t>https://www.cc-seas.columbia.edu/sites/dsa/files/handbooks/Columbia%20Key%20to%20Course%20Listing.pdf</a:t>
            </a:r>
            <a:endParaRPr lang="en-US" sz="1400" dirty="0"/>
          </a:p>
          <a:p>
            <a:r>
              <a:rPr lang="en-US" dirty="0"/>
              <a:t>Course/Section Properties:</a:t>
            </a:r>
            <a:br>
              <a:rPr lang="en-US" dirty="0"/>
            </a:br>
            <a:r>
              <a:rPr lang="en-US" sz="1400" dirty="0">
                <a:hlinkClick r:id="rId3"/>
              </a:rPr>
              <a:t>http://www.columbia.edu/cu/bulletin/uwb/</a:t>
            </a:r>
            <a:endParaRPr lang="en-US" sz="1400" dirty="0"/>
          </a:p>
          <a:p>
            <a:r>
              <a:rPr lang="en-US" dirty="0"/>
              <a:t>Common Search Criteria </a:t>
            </a:r>
            <a:r>
              <a:rPr lang="en-US" dirty="0">
                <a:sym typeface="Wingdings" pitchFamily="2" charset="2"/>
              </a:rPr>
              <a:t> Indexes, Query Parameters, Data Links</a:t>
            </a:r>
            <a:br>
              <a:rPr lang="en-US" dirty="0">
                <a:sym typeface="Wingdings" pitchFamily="2" charset="2"/>
              </a:rPr>
            </a:br>
            <a:r>
              <a:rPr lang="en-US" sz="1400" dirty="0">
                <a:sym typeface="Wingdings" pitchFamily="2" charset="2"/>
                <a:hlinkClick r:id="rId4"/>
              </a:rPr>
              <a:t>https://doc.search.columbia.edu/classes/Ferguson?instr=&amp;name=&amp;days=&amp;semes=&amp;hour=&amp;moi=</a:t>
            </a:r>
            <a:endParaRPr lang="en-US" sz="1400" dirty="0">
              <a:sym typeface="Wingdings" pitchFamily="2" charset="2"/>
            </a:endParaRPr>
          </a:p>
          <a:p>
            <a:r>
              <a:rPr lang="en-US" dirty="0">
                <a:sym typeface="Wingdings" pitchFamily="2" charset="2"/>
              </a:rPr>
              <a:t>Department Information:</a:t>
            </a:r>
          </a:p>
          <a:p>
            <a:pPr lvl="1"/>
            <a:r>
              <a:rPr lang="en-US" sz="1400" dirty="0">
                <a:sym typeface="Wingdings" pitchFamily="2" charset="2"/>
              </a:rPr>
              <a:t>Script: </a:t>
            </a:r>
            <a:r>
              <a:rPr lang="en-US" sz="1400" dirty="0">
                <a:sym typeface="Wingdings" pitchFamily="2" charset="2"/>
                <a:hlinkClick r:id="rId5"/>
              </a:rPr>
              <a:t>https://www.columbia.edu/content/academics/departments</a:t>
            </a:r>
            <a:r>
              <a:rPr lang="en-US" sz="1400" dirty="0">
                <a:sym typeface="Wingdings" pitchFamily="2" charset="2"/>
              </a:rPr>
              <a:t>  </a:t>
            </a:r>
          </a:p>
          <a:p>
            <a:pPr lvl="1"/>
            <a:r>
              <a:rPr lang="en-US" sz="1400" dirty="0">
                <a:sym typeface="Wingdings" pitchFamily="2" charset="2"/>
              </a:rPr>
              <a:t>Codes: </a:t>
            </a:r>
            <a:r>
              <a:rPr lang="en-US" sz="1400" dirty="0">
                <a:sym typeface="Wingdings" pitchFamily="2" charset="2"/>
                <a:hlinkClick r:id="rId6"/>
              </a:rPr>
              <a:t>https://academic-admin.cuit.columbia.edu/dept_code</a:t>
            </a:r>
            <a:endParaRPr lang="en-US" sz="1400" dirty="0">
              <a:sym typeface="Wingdings" pitchFamily="2" charset="2"/>
            </a:endParaRPr>
          </a:p>
          <a:p>
            <a:r>
              <a:rPr lang="en-US" dirty="0">
                <a:sym typeface="Wingdings" pitchFamily="2" charset="2"/>
              </a:rPr>
              <a:t>Specific Information:</a:t>
            </a:r>
          </a:p>
          <a:p>
            <a:pPr lvl="1"/>
            <a:r>
              <a:rPr lang="en-US" sz="1400" dirty="0">
                <a:sym typeface="Wingdings" pitchFamily="2" charset="2"/>
              </a:rPr>
              <a:t>Course and Instructor: </a:t>
            </a:r>
            <a:r>
              <a:rPr lang="en-US" sz="1400" dirty="0">
                <a:sym typeface="Wingdings" pitchFamily="2" charset="2"/>
                <a:hlinkClick r:id="rId7"/>
              </a:rPr>
              <a:t>https://opendataservice.columbia.edu/api/9/json</a:t>
            </a:r>
            <a:endParaRPr lang="en-US" sz="1400" dirty="0">
              <a:sym typeface="Wingdings" pitchFamily="2" charset="2"/>
            </a:endParaRPr>
          </a:p>
          <a:p>
            <a:pPr lvl="1"/>
            <a:r>
              <a:rPr lang="en-US" sz="1400" dirty="0">
                <a:sym typeface="Wingdings" pitchFamily="2" charset="2"/>
              </a:rPr>
              <a:t>Vergil Data: </a:t>
            </a:r>
            <a:r>
              <a:rPr lang="en-US" sz="1400" dirty="0">
                <a:sym typeface="Wingdings" pitchFamily="2" charset="2"/>
                <a:hlinkClick r:id="rId8"/>
              </a:rPr>
              <a:t>https://vergil.registrar.columbia.edu/feeds/cw.js</a:t>
            </a:r>
            <a:r>
              <a:rPr lang="en-US" sz="1400" dirty="0">
                <a:sym typeface="Wingdings" pitchFamily="2" charset="2"/>
              </a:rPr>
              <a:t> </a:t>
            </a:r>
          </a:p>
          <a:p>
            <a:pPr lvl="1"/>
            <a:r>
              <a:rPr lang="en-US" sz="1400" dirty="0">
                <a:sym typeface="Wingdings" pitchFamily="2" charset="2"/>
              </a:rPr>
              <a:t>Vergil Search: </a:t>
            </a:r>
            <a:r>
              <a:rPr lang="en-US" sz="1400" dirty="0">
                <a:sym typeface="Wingdings" pitchFamily="2" charset="2"/>
                <a:hlinkClick r:id="rId9"/>
              </a:rPr>
              <a:t>https://vergil.registrar.columbia.edu/doc-adv-queries.php?key=ferguson&amp;moreresults=2</a:t>
            </a:r>
            <a:r>
              <a:rPr lang="en-US" sz="1400" dirty="0">
                <a:sym typeface="Wingdings" pitchFamily="2" charset="2"/>
              </a:rPr>
              <a:t> </a:t>
            </a:r>
          </a:p>
        </p:txBody>
      </p:sp>
      <p:sp>
        <p:nvSpPr>
          <p:cNvPr id="3" name="Title 2">
            <a:extLst>
              <a:ext uri="{FF2B5EF4-FFF2-40B4-BE49-F238E27FC236}">
                <a16:creationId xmlns:a16="http://schemas.microsoft.com/office/drawing/2014/main" id="{6B152753-9E21-234C-AAE7-76AAF9A697EB}"/>
              </a:ext>
            </a:extLst>
          </p:cNvPr>
          <p:cNvSpPr>
            <a:spLocks noGrp="1"/>
          </p:cNvSpPr>
          <p:nvPr>
            <p:ph type="title"/>
          </p:nvPr>
        </p:nvSpPr>
        <p:spPr/>
        <p:txBody>
          <a:bodyPr/>
          <a:lstStyle/>
          <a:p>
            <a:r>
              <a:rPr lang="en-US" dirty="0"/>
              <a:t>Bottom-Up: Some Sources of Information</a:t>
            </a:r>
          </a:p>
        </p:txBody>
      </p:sp>
    </p:spTree>
    <p:extLst>
      <p:ext uri="{BB962C8B-B14F-4D97-AF65-F5344CB8AC3E}">
        <p14:creationId xmlns:p14="http://schemas.microsoft.com/office/powerpoint/2010/main" val="40439935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C206A-AA67-CF41-8600-AF08A2B43532}"/>
              </a:ext>
            </a:extLst>
          </p:cNvPr>
          <p:cNvSpPr>
            <a:spLocks noGrp="1"/>
          </p:cNvSpPr>
          <p:nvPr>
            <p:ph idx="1"/>
          </p:nvPr>
        </p:nvSpPr>
        <p:spPr/>
        <p:txBody>
          <a:bodyPr/>
          <a:lstStyle/>
          <a:p>
            <a:r>
              <a:rPr lang="en-US" dirty="0"/>
              <a:t>Show </a:t>
            </a:r>
            <a:r>
              <a:rPr lang="en-US" dirty="0" err="1"/>
              <a:t>cu_info</a:t>
            </a:r>
            <a:r>
              <a:rPr lang="en-US" dirty="0"/>
              <a:t> project with data and processing.</a:t>
            </a:r>
          </a:p>
          <a:p>
            <a:r>
              <a:rPr lang="en-US" dirty="0"/>
              <a:t>Show notebook for loading the data.</a:t>
            </a:r>
          </a:p>
          <a:p>
            <a:r>
              <a:rPr lang="en-US" dirty="0"/>
              <a:t>Show getting part of the way through parsing HTML in project</a:t>
            </a:r>
          </a:p>
        </p:txBody>
      </p:sp>
      <p:sp>
        <p:nvSpPr>
          <p:cNvPr id="3" name="Title 2">
            <a:extLst>
              <a:ext uri="{FF2B5EF4-FFF2-40B4-BE49-F238E27FC236}">
                <a16:creationId xmlns:a16="http://schemas.microsoft.com/office/drawing/2014/main" id="{5B675D5F-A332-8A47-8138-D29A7CF2A8FF}"/>
              </a:ext>
            </a:extLst>
          </p:cNvPr>
          <p:cNvSpPr>
            <a:spLocks noGrp="1"/>
          </p:cNvSpPr>
          <p:nvPr>
            <p:ph type="title"/>
          </p:nvPr>
        </p:nvSpPr>
        <p:spPr/>
        <p:txBody>
          <a:bodyPr/>
          <a:lstStyle/>
          <a:p>
            <a:r>
              <a:rPr lang="en-US" dirty="0"/>
              <a:t>Meet in the Middle</a:t>
            </a:r>
          </a:p>
        </p:txBody>
      </p:sp>
    </p:spTree>
    <p:extLst>
      <p:ext uri="{BB962C8B-B14F-4D97-AF65-F5344CB8AC3E}">
        <p14:creationId xmlns:p14="http://schemas.microsoft.com/office/powerpoint/2010/main" val="269943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idx="1"/>
          </p:nvPr>
        </p:nvSpPr>
        <p:spPr/>
        <p:txBody>
          <a:bodyPr/>
          <a:lstStyle/>
          <a:p>
            <a:pPr>
              <a:spcBef>
                <a:spcPts val="0"/>
              </a:spcBef>
              <a:spcAft>
                <a:spcPts val="200"/>
              </a:spcAft>
            </a:pPr>
            <a:r>
              <a:rPr lang="en-US" altLang="en-US" sz="1800" dirty="0"/>
              <a:t>SQL provides a mechanism for the nesting of subqueries. A </a:t>
            </a:r>
            <a:r>
              <a:rPr lang="en-US" altLang="en-US" sz="1800" b="1" dirty="0">
                <a:solidFill>
                  <a:srgbClr val="002060"/>
                </a:solidFill>
              </a:rPr>
              <a:t>subquery</a:t>
            </a:r>
            <a:r>
              <a:rPr lang="en-US" altLang="en-US" sz="1800" dirty="0"/>
              <a:t> is a </a:t>
            </a:r>
            <a:r>
              <a:rPr lang="en-US" altLang="en-US" sz="1800" b="1" dirty="0"/>
              <a:t>select-from-where</a:t>
            </a:r>
            <a:r>
              <a:rPr lang="en-US" altLang="en-US" sz="1800" dirty="0"/>
              <a:t> expression that is nested within another query.</a:t>
            </a:r>
          </a:p>
          <a:p>
            <a:pPr>
              <a:spcBef>
                <a:spcPts val="0"/>
              </a:spcBef>
              <a:spcAft>
                <a:spcPts val="200"/>
              </a:spcAft>
            </a:pPr>
            <a:r>
              <a:rPr lang="en-US" altLang="en-US" sz="1800" dirty="0"/>
              <a:t>The nesting can be done in the following SQL query</a:t>
            </a:r>
            <a:br>
              <a:rPr lang="en-US" altLang="en-US" sz="1800" dirty="0"/>
            </a:br>
            <a:br>
              <a:rPr lang="en-US" altLang="en-US" sz="1800" dirty="0"/>
            </a:br>
            <a:r>
              <a:rPr lang="en-US" altLang="en-US" sz="1800" dirty="0"/>
              <a:t>	</a:t>
            </a:r>
            <a:r>
              <a:rPr lang="en-US" altLang="en-US" sz="1800" b="1" dirty="0"/>
              <a:t>select </a:t>
            </a:r>
            <a:r>
              <a:rPr lang="en-US" altLang="en-US" sz="1800" i="1" dirty="0"/>
              <a:t>A</a:t>
            </a:r>
            <a:r>
              <a:rPr lang="en-US" altLang="en-US" sz="1800" baseline="-25000" dirty="0"/>
              <a:t>1</a:t>
            </a:r>
            <a:r>
              <a:rPr lang="en-US" altLang="en-US" sz="1800" dirty="0"/>
              <a:t>, </a:t>
            </a:r>
            <a:r>
              <a:rPr lang="en-US" altLang="en-US" sz="1800" i="1" dirty="0"/>
              <a:t>A</a:t>
            </a:r>
            <a:r>
              <a:rPr lang="en-US" altLang="en-US" sz="1800" baseline="-25000" dirty="0"/>
              <a:t>2</a:t>
            </a:r>
            <a:r>
              <a:rPr lang="en-US" altLang="en-US" sz="1800" dirty="0"/>
              <a:t>, ..., </a:t>
            </a:r>
            <a:r>
              <a:rPr lang="en-US" altLang="en-US" sz="1800" i="1" dirty="0"/>
              <a:t>A</a:t>
            </a:r>
            <a:r>
              <a:rPr lang="en-US" altLang="en-US" sz="1800" i="1" baseline="-25000" dirty="0"/>
              <a:t>n</a:t>
            </a:r>
            <a:br>
              <a:rPr lang="en-US" altLang="en-US" sz="1800" dirty="0"/>
            </a:br>
            <a:r>
              <a:rPr lang="en-US" altLang="en-US" sz="1800" dirty="0"/>
              <a:t>	</a:t>
            </a:r>
            <a:r>
              <a:rPr lang="en-US" altLang="en-US" sz="1800" b="1" dirty="0"/>
              <a:t>from</a:t>
            </a:r>
            <a:r>
              <a:rPr lang="en-US" altLang="en-US" sz="1800" dirty="0"/>
              <a:t> </a:t>
            </a:r>
            <a:r>
              <a:rPr lang="en-US" altLang="en-US" sz="1800" i="1" dirty="0"/>
              <a:t>r</a:t>
            </a:r>
            <a:r>
              <a:rPr lang="en-US" altLang="en-US" sz="1800" baseline="-25000" dirty="0"/>
              <a:t>1</a:t>
            </a:r>
            <a:r>
              <a:rPr lang="en-US" altLang="en-US" sz="1800" dirty="0"/>
              <a:t>, </a:t>
            </a:r>
            <a:r>
              <a:rPr lang="en-US" altLang="en-US" sz="1800" i="1" dirty="0"/>
              <a:t>r</a:t>
            </a:r>
            <a:r>
              <a:rPr lang="en-US" altLang="en-US" sz="1800" baseline="-25000" dirty="0"/>
              <a:t>2</a:t>
            </a:r>
            <a:r>
              <a:rPr lang="en-US" altLang="en-US" sz="1800" dirty="0"/>
              <a:t>, ..., </a:t>
            </a:r>
            <a:r>
              <a:rPr lang="en-US" altLang="en-US" sz="1800" i="1" dirty="0" err="1"/>
              <a:t>r</a:t>
            </a:r>
            <a:r>
              <a:rPr lang="en-US" altLang="en-US" sz="1800" i="1" baseline="-25000" dirty="0" err="1"/>
              <a:t>m</a:t>
            </a:r>
            <a:br>
              <a:rPr lang="en-US" altLang="en-US" sz="1800" dirty="0"/>
            </a:br>
            <a:r>
              <a:rPr lang="en-US" altLang="en-US" sz="1800" dirty="0"/>
              <a:t>	</a:t>
            </a:r>
            <a:r>
              <a:rPr lang="en-US" altLang="en-US" sz="1800" b="1" dirty="0"/>
              <a:t>where </a:t>
            </a:r>
            <a:r>
              <a:rPr lang="en-US" altLang="en-US" sz="1800" i="1" dirty="0"/>
              <a:t>P</a:t>
            </a:r>
          </a:p>
          <a:p>
            <a:pPr>
              <a:spcBef>
                <a:spcPts val="0"/>
              </a:spcBef>
              <a:spcAft>
                <a:spcPts val="200"/>
              </a:spcAft>
              <a:buFont typeface="Monotype Sorts" charset="2"/>
              <a:buNone/>
            </a:pPr>
            <a:r>
              <a:rPr lang="en-US" altLang="en-US" sz="500" i="1" dirty="0"/>
              <a:t> </a:t>
            </a:r>
            <a:br>
              <a:rPr lang="en-US" altLang="en-US" sz="1800" i="1" dirty="0"/>
            </a:br>
            <a:r>
              <a:rPr lang="en-US" altLang="en-US" sz="1800" dirty="0"/>
              <a:t>as follows:</a:t>
            </a:r>
          </a:p>
          <a:p>
            <a:pPr lvl="1">
              <a:spcBef>
                <a:spcPts val="0"/>
              </a:spcBef>
              <a:spcAft>
                <a:spcPts val="200"/>
              </a:spcAft>
            </a:pPr>
            <a:r>
              <a:rPr lang="en-US" altLang="en-US" sz="1600" b="1" dirty="0"/>
              <a:t>From clause: </a:t>
            </a:r>
            <a:r>
              <a:rPr lang="en-US" altLang="en-US" sz="1600" i="1" dirty="0" err="1"/>
              <a:t>r</a:t>
            </a:r>
            <a:r>
              <a:rPr lang="en-US" altLang="en-US" sz="1600" i="1" baseline="-25000" dirty="0" err="1"/>
              <a:t>i</a:t>
            </a:r>
            <a:r>
              <a:rPr lang="en-US" altLang="en-US" sz="1600" i="1" baseline="-25000" dirty="0"/>
              <a:t> </a:t>
            </a:r>
            <a:r>
              <a:rPr lang="en-US" altLang="en-US" sz="1600" dirty="0"/>
              <a:t> can be replaced by any valid subquery</a:t>
            </a:r>
          </a:p>
          <a:p>
            <a:pPr lvl="1">
              <a:spcBef>
                <a:spcPts val="0"/>
              </a:spcBef>
              <a:spcAft>
                <a:spcPts val="200"/>
              </a:spcAft>
            </a:pPr>
            <a:r>
              <a:rPr lang="en-US" altLang="en-US" sz="1600" b="1" dirty="0"/>
              <a:t>Where clause: </a:t>
            </a:r>
            <a:r>
              <a:rPr lang="en-US" altLang="en-US" sz="1600" i="1" dirty="0"/>
              <a:t>P</a:t>
            </a:r>
            <a:r>
              <a:rPr lang="en-US" altLang="en-US" sz="1600" dirty="0"/>
              <a:t> can be replaced with an expression of the form:</a:t>
            </a:r>
          </a:p>
          <a:p>
            <a:pPr lvl="1">
              <a:spcBef>
                <a:spcPts val="0"/>
              </a:spcBef>
              <a:spcAft>
                <a:spcPts val="200"/>
              </a:spcAft>
              <a:buFont typeface="Monotype Sorts" charset="2"/>
              <a:buNone/>
            </a:pPr>
            <a:r>
              <a:rPr lang="en-US" altLang="en-US" sz="1600" dirty="0"/>
              <a:t>                </a:t>
            </a:r>
            <a:r>
              <a:rPr lang="en-US" altLang="en-US" sz="1600" i="1" dirty="0"/>
              <a:t>B</a:t>
            </a:r>
            <a:r>
              <a:rPr lang="en-US" altLang="en-US" sz="1600" dirty="0"/>
              <a:t> &lt;operation&gt; (subquery)</a:t>
            </a:r>
          </a:p>
          <a:p>
            <a:pPr lvl="1">
              <a:spcBef>
                <a:spcPts val="0"/>
              </a:spcBef>
              <a:spcAft>
                <a:spcPts val="200"/>
              </a:spcAft>
              <a:buFont typeface="Monotype Sorts" charset="2"/>
              <a:buNone/>
            </a:pPr>
            <a:r>
              <a:rPr lang="en-US" altLang="en-US" sz="1600" dirty="0"/>
              <a:t>     </a:t>
            </a:r>
            <a:r>
              <a:rPr lang="en-US" altLang="en-US" sz="1600" i="1" dirty="0">
                <a:solidFill>
                  <a:srgbClr val="FF0000"/>
                </a:solidFill>
              </a:rPr>
              <a:t>B</a:t>
            </a:r>
            <a:r>
              <a:rPr lang="en-US" altLang="en-US" sz="1600" dirty="0">
                <a:solidFill>
                  <a:srgbClr val="FF0000"/>
                </a:solidFill>
              </a:rPr>
              <a:t> is an attribute and &lt;operation&gt; to be defined later.</a:t>
            </a:r>
          </a:p>
          <a:p>
            <a:pPr lvl="1">
              <a:spcBef>
                <a:spcPts val="0"/>
              </a:spcBef>
              <a:spcAft>
                <a:spcPts val="200"/>
              </a:spcAft>
            </a:pPr>
            <a:r>
              <a:rPr lang="en-US" altLang="en-US" sz="1600" b="1" dirty="0"/>
              <a:t>Select clause: </a:t>
            </a:r>
            <a:r>
              <a:rPr lang="en-US" altLang="en-US" sz="1400" i="1" dirty="0"/>
              <a:t>A</a:t>
            </a:r>
            <a:r>
              <a:rPr lang="en-US" altLang="en-US" sz="1400" i="1" baseline="-25000" dirty="0"/>
              <a:t>i   </a:t>
            </a:r>
            <a:r>
              <a:rPr lang="en-US" altLang="en-US" sz="1400" dirty="0"/>
              <a:t>can be replaced be a subquery that generates a single value.</a:t>
            </a:r>
          </a:p>
        </p:txBody>
      </p:sp>
      <p:sp>
        <p:nvSpPr>
          <p:cNvPr id="437250" name="Rectangle 2"/>
          <p:cNvSpPr>
            <a:spLocks noGrp="1" noChangeArrowheads="1"/>
          </p:cNvSpPr>
          <p:nvPr>
            <p:ph type="title"/>
          </p:nvPr>
        </p:nvSpPr>
        <p:spPr/>
        <p:txBody>
          <a:bodyPr/>
          <a:lstStyle/>
          <a:p>
            <a:r>
              <a:rPr lang="en-US" altLang="en-US" dirty="0"/>
              <a:t>Nested Subqueries</a:t>
            </a:r>
          </a:p>
        </p:txBody>
      </p:sp>
      <p:sp>
        <p:nvSpPr>
          <p:cNvPr id="3" name="TextBox 2">
            <a:extLst>
              <a:ext uri="{FF2B5EF4-FFF2-40B4-BE49-F238E27FC236}">
                <a16:creationId xmlns:a16="http://schemas.microsoft.com/office/drawing/2014/main" id="{532A442C-D115-9842-9D01-CBCBDDC8CEA0}"/>
              </a:ext>
            </a:extLst>
          </p:cNvPr>
          <p:cNvSpPr txBox="1"/>
          <p:nvPr/>
        </p:nvSpPr>
        <p:spPr>
          <a:xfrm>
            <a:off x="5599444" y="14287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23964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64193</TotalTime>
  <Words>6718</Words>
  <Application>Microsoft Macintosh PowerPoint</Application>
  <PresentationFormat>On-screen Show (16:9)</PresentationFormat>
  <Paragraphs>700</Paragraphs>
  <Slides>88</Slides>
  <Notes>63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88</vt:i4>
      </vt:variant>
    </vt:vector>
  </HeadingPairs>
  <TitlesOfParts>
    <vt:vector size="102" baseType="lpstr">
      <vt:lpstr>Arial</vt:lpstr>
      <vt:lpstr>Calibri</vt:lpstr>
      <vt:lpstr>Calibri Light</vt:lpstr>
      <vt:lpstr>Helvetica</vt:lpstr>
      <vt:lpstr>Monotype Sorts</vt:lpstr>
      <vt:lpstr>Museo For Dell</vt:lpstr>
      <vt:lpstr>Museo Sans For Dell</vt:lpstr>
      <vt:lpstr>Times New Roman</vt:lpstr>
      <vt:lpstr>Webdings</vt:lpstr>
      <vt:lpstr>Wingdings</vt:lpstr>
      <vt:lpstr>Office Theme</vt:lpstr>
      <vt:lpstr>3_db-5-grey</vt:lpstr>
      <vt:lpstr>2_db-5-grey</vt:lpstr>
      <vt:lpstr>1_Office Theme</vt:lpstr>
      <vt:lpstr>PowerPoint Presentation</vt:lpstr>
      <vt:lpstr>PowerPoint Presentation</vt:lpstr>
      <vt:lpstr>Contents</vt:lpstr>
      <vt:lpstr>PowerPoint Presentation</vt:lpstr>
      <vt:lpstr>PowerPoint Presentation</vt:lpstr>
      <vt:lpstr>Codd’s 12 Rules</vt:lpstr>
      <vt:lpstr>Codd’s 12 Rules</vt:lpstr>
      <vt:lpstr>PowerPoint Presentation</vt:lpstr>
      <vt:lpstr>Nested Subqueries</vt:lpstr>
      <vt:lpstr>Nested Subquery</vt:lpstr>
      <vt:lpstr>Consider Some Tables</vt:lpstr>
      <vt:lpstr>Consider a Subquery Tables</vt:lpstr>
      <vt:lpstr>Set Membership </vt:lpstr>
      <vt:lpstr>Set Membership (Cont.)</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Form Clause</vt:lpstr>
      <vt:lpstr>With Clause</vt:lpstr>
      <vt:lpstr>Complex Queries using With Clause</vt:lpstr>
      <vt:lpstr>Scalar Subquery</vt:lpstr>
      <vt:lpstr>Practice</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Practice</vt:lpstr>
      <vt:lpstr>PowerPoint Presentation</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Integrity Constraint Violation During Transactions</vt:lpstr>
      <vt:lpstr>Complex Check Conditions</vt:lpstr>
      <vt:lpstr>Assertions</vt:lpstr>
      <vt:lpstr>Built-in Data Types in SQL </vt:lpstr>
      <vt:lpstr>Large-Object Types</vt:lpstr>
      <vt:lpstr>User-Defined Types</vt:lpstr>
      <vt:lpstr>Domains</vt:lpstr>
      <vt:lpstr>Let’s Practice</vt:lpstr>
      <vt:lpstr>PowerPoint Presentation</vt:lpstr>
      <vt:lpstr>Index Creation</vt:lpstr>
      <vt:lpstr>Index Creation Example</vt:lpstr>
      <vt:lpstr>Let’s Practice</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Aggregation</vt:lpstr>
      <vt:lpstr>Aggregation (Cont.)</vt:lpstr>
      <vt:lpstr>Aggregation (Cont.)</vt:lpstr>
      <vt:lpstr>Reduction to Relational Schemas</vt:lpstr>
      <vt:lpstr>Specialization</vt:lpstr>
      <vt:lpstr>Specialization Example</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Let’s Practice – Specialization </vt:lpstr>
      <vt:lpstr>PowerPoint Presentation</vt:lpstr>
      <vt:lpstr>Worked Example – Top Down</vt:lpstr>
      <vt:lpstr>Bottom-Up: Some Sources of Information</vt:lpstr>
      <vt:lpstr>Meet in the Middle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591</cp:revision>
  <cp:lastPrinted>2021-09-23T10:10:07Z</cp:lastPrinted>
  <dcterms:created xsi:type="dcterms:W3CDTF">2010-04-12T23:12:02Z</dcterms:created>
  <dcterms:modified xsi:type="dcterms:W3CDTF">2021-10-07T21:04:10Z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